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54" r:id="rId3"/>
    <p:sldMasterId id="2147483722" r:id="rId4"/>
    <p:sldMasterId id="2147483735" r:id="rId5"/>
    <p:sldMasterId id="2147483747" r:id="rId6"/>
    <p:sldMasterId id="2147483772" r:id="rId7"/>
    <p:sldMasterId id="2147483795" r:id="rId8"/>
    <p:sldMasterId id="2147483808" r:id="rId9"/>
    <p:sldMasterId id="2147483820" r:id="rId10"/>
    <p:sldMasterId id="2147483832" r:id="rId11"/>
    <p:sldMasterId id="2147483843" r:id="rId12"/>
    <p:sldMasterId id="2147483866" r:id="rId13"/>
  </p:sldMasterIdLst>
  <p:notesMasterIdLst>
    <p:notesMasterId r:id="rId42"/>
  </p:notesMasterIdLst>
  <p:sldIdLst>
    <p:sldId id="491" r:id="rId14"/>
    <p:sldId id="522" r:id="rId15"/>
    <p:sldId id="495" r:id="rId16"/>
    <p:sldId id="536" r:id="rId17"/>
    <p:sldId id="542" r:id="rId18"/>
    <p:sldId id="537" r:id="rId19"/>
    <p:sldId id="493" r:id="rId20"/>
    <p:sldId id="538" r:id="rId21"/>
    <p:sldId id="292" r:id="rId22"/>
    <p:sldId id="533" r:id="rId23"/>
    <p:sldId id="534" r:id="rId24"/>
    <p:sldId id="535" r:id="rId25"/>
    <p:sldId id="543" r:id="rId26"/>
    <p:sldId id="544" r:id="rId27"/>
    <p:sldId id="525" r:id="rId28"/>
    <p:sldId id="485" r:id="rId29"/>
    <p:sldId id="530" r:id="rId30"/>
    <p:sldId id="529" r:id="rId31"/>
    <p:sldId id="531" r:id="rId32"/>
    <p:sldId id="532" r:id="rId33"/>
    <p:sldId id="539" r:id="rId34"/>
    <p:sldId id="540" r:id="rId35"/>
    <p:sldId id="276" r:id="rId36"/>
    <p:sldId id="486" r:id="rId37"/>
    <p:sldId id="523" r:id="rId38"/>
    <p:sldId id="518" r:id="rId39"/>
    <p:sldId id="541" r:id="rId40"/>
    <p:sldId id="519" r:id="rId41"/>
  </p:sldIdLst>
  <p:sldSz cx="9144000" cy="5143500" type="screen16x9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RM in TrinkwV und TrinkwEGV" id="{FB06F52D-8674-453F-8C94-599B4688B4F4}">
          <p14:sldIdLst>
            <p14:sldId id="491"/>
            <p14:sldId id="522"/>
            <p14:sldId id="495"/>
            <p14:sldId id="536"/>
          </p14:sldIdLst>
        </p14:section>
        <p14:section name="RM im EZG mit RISK_plus" id="{3DD11F14-CEC0-4E7A-AAF2-B022E2FC0D73}">
          <p14:sldIdLst>
            <p14:sldId id="542"/>
            <p14:sldId id="537"/>
            <p14:sldId id="493"/>
            <p14:sldId id="538"/>
            <p14:sldId id="292"/>
            <p14:sldId id="533"/>
            <p14:sldId id="534"/>
            <p14:sldId id="535"/>
            <p14:sldId id="543"/>
            <p14:sldId id="544"/>
            <p14:sldId id="525"/>
            <p14:sldId id="485"/>
            <p14:sldId id="530"/>
            <p14:sldId id="529"/>
            <p14:sldId id="531"/>
            <p14:sldId id="532"/>
            <p14:sldId id="539"/>
            <p14:sldId id="540"/>
            <p14:sldId id="276"/>
            <p14:sldId id="486"/>
            <p14:sldId id="523"/>
            <p14:sldId id="518"/>
            <p14:sldId id="541"/>
            <p14:sldId id="5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985">
          <p15:clr>
            <a:srgbClr val="A4A3A4"/>
          </p15:clr>
        </p15:guide>
        <p15:guide id="3" orient="horz" pos="1348">
          <p15:clr>
            <a:srgbClr val="A4A3A4"/>
          </p15:clr>
        </p15:guide>
        <p15:guide id="4" pos="5523">
          <p15:clr>
            <a:srgbClr val="A4A3A4"/>
          </p15:clr>
        </p15:guide>
        <p15:guide id="5" pos="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1E50A0"/>
    <a:srgbClr val="0226BE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7" autoAdjust="0"/>
    <p:restoredTop sz="95314" autoAdjust="0"/>
  </p:normalViewPr>
  <p:slideViewPr>
    <p:cSldViewPr>
      <p:cViewPr varScale="1">
        <p:scale>
          <a:sx n="140" d="100"/>
          <a:sy n="140" d="100"/>
        </p:scale>
        <p:origin x="462" y="126"/>
      </p:cViewPr>
      <p:guideLst>
        <p:guide orient="horz" pos="1620"/>
        <p:guide orient="horz" pos="985"/>
        <p:guide orient="horz" pos="1348"/>
        <p:guide pos="5523"/>
        <p:guide pos="249"/>
      </p:guideLst>
    </p:cSldViewPr>
  </p:slideViewPr>
  <p:outlineViewPr>
    <p:cViewPr>
      <p:scale>
        <a:sx n="33" d="100"/>
        <a:sy n="33" d="100"/>
      </p:scale>
      <p:origin x="0" y="-882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8126"/>
    </p:cViewPr>
  </p:sorterViewPr>
  <p:notesViewPr>
    <p:cSldViewPr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Zimmermann" userId="7f452877d9036cf3" providerId="LiveId" clId="{A7946579-EE1C-48CC-A5EA-DE03DE5D477E}"/>
    <pc:docChg chg="modSld">
      <pc:chgData name="Simone Zimmermann" userId="7f452877d9036cf3" providerId="LiveId" clId="{A7946579-EE1C-48CC-A5EA-DE03DE5D477E}" dt="2024-03-21T11:27:47.249" v="1" actId="20577"/>
      <pc:docMkLst>
        <pc:docMk/>
      </pc:docMkLst>
      <pc:sldChg chg="modSp mod">
        <pc:chgData name="Simone Zimmermann" userId="7f452877d9036cf3" providerId="LiveId" clId="{A7946579-EE1C-48CC-A5EA-DE03DE5D477E}" dt="2024-03-21T11:27:47.249" v="1" actId="20577"/>
        <pc:sldMkLst>
          <pc:docMk/>
          <pc:sldMk cId="1064908970" sldId="491"/>
        </pc:sldMkLst>
        <pc:spChg chg="mod">
          <ac:chgData name="Simone Zimmermann" userId="7f452877d9036cf3" providerId="LiveId" clId="{A7946579-EE1C-48CC-A5EA-DE03DE5D477E}" dt="2024-03-21T11:27:47.249" v="1" actId="20577"/>
          <ac:spMkLst>
            <pc:docMk/>
            <pc:sldMk cId="1064908970" sldId="491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70882-1376-4EAB-BB0B-4876411895AC}" type="datetimeFigureOut">
              <a:rPr lang="de-DE" smtClean="0"/>
              <a:t>21.03.2024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2E913-EBE1-4B17-8A60-DBB2A29613F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239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DBA2AC-707C-42C3-95CF-A589CF01090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675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DBA2AC-707C-42C3-95CF-A589CF01090E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8823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230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64911-9EFC-459E-87C3-E69A05E9260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875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en-GB" dirty="0"/>
              <a:t>O</a:t>
            </a:r>
            <a:r>
              <a:rPr lang="en-DE" dirty="0"/>
              <a:t>idc = open id connect</a:t>
            </a:r>
            <a:r>
              <a:rPr lang="de-DE" dirty="0"/>
              <a:t>, Anmeldung über das System läuft über Industriestandards, und zusätzlich hat Cadenza eine sehr mächtige Berechtigungsverwaltung um den Zugriff auf die Daten zu verwalten. Nicht jeder darf alles sehen. </a:t>
            </a:r>
            <a:endParaRPr lang="en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52E913-EBE1-4B17-8A60-DBB2A29613FC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725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DBA2AC-707C-42C3-95CF-A589CF01090E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24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4175" y="2251472"/>
            <a:ext cx="8370888" cy="2570559"/>
          </a:xfrm>
          <a:prstGeom prst="rect">
            <a:avLst/>
          </a:prstGeom>
          <a:solidFill>
            <a:srgbClr val="1E5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063" tIns="40032" rIns="80063" bIns="40032" anchor="ctr"/>
          <a:lstStyle/>
          <a:p>
            <a:pPr defTabSz="801688"/>
            <a:endParaRPr lang="de-DE" sz="1800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4176" y="183357"/>
            <a:ext cx="8112125" cy="1102519"/>
          </a:xfrm>
        </p:spPr>
        <p:txBody>
          <a:bodyPr anchor="t"/>
          <a:lstStyle>
            <a:lvl1pPr>
              <a:lnSpc>
                <a:spcPts val="4400"/>
              </a:lnSpc>
              <a:defRPr sz="3800" b="0" baseline="0">
                <a:solidFill>
                  <a:srgbClr val="1E50A0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4175" y="1176338"/>
            <a:ext cx="6400800" cy="613172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0063" tIns="0" rIns="80063" bIns="40032"/>
          <a:lstStyle>
            <a:lvl1pPr marL="0" indent="0">
              <a:lnSpc>
                <a:spcPts val="3300"/>
              </a:lnSpc>
              <a:spcBef>
                <a:spcPct val="0"/>
              </a:spcBef>
              <a:buFont typeface="Wingdings" pitchFamily="2" charset="2"/>
              <a:buNone/>
              <a:defRPr sz="2000" baseline="0"/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pic>
        <p:nvPicPr>
          <p:cNvPr id="7176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760" y="1590103"/>
            <a:ext cx="1851154" cy="54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896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21" y="158354"/>
            <a:ext cx="8471241" cy="36790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27881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7805738" cy="367903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9271" y="843558"/>
            <a:ext cx="8478491" cy="366593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56872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75" y="3305176"/>
            <a:ext cx="8462888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1501" y="2180035"/>
            <a:ext cx="8456262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1419592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22" y="158354"/>
            <a:ext cx="7805738" cy="367903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1683" y="829556"/>
            <a:ext cx="3852862" cy="36659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03163" y="856060"/>
            <a:ext cx="3854450" cy="36659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0825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1427" y="205979"/>
            <a:ext cx="8456335" cy="857250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48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9155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1791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12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556939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7805738" cy="367903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628485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676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182" y="204787"/>
            <a:ext cx="2398610" cy="8715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47936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97567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7767579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261941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21" y="158354"/>
            <a:ext cx="8471241" cy="367903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25257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2089" y="158354"/>
            <a:ext cx="1963737" cy="436364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46114" y="158354"/>
            <a:ext cx="5743575" cy="436364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2017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2089" y="158354"/>
            <a:ext cx="1963737" cy="436364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46114" y="158354"/>
            <a:ext cx="5743575" cy="436364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446306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061366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425594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015474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461854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989627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1637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27785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109081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001216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63348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571425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723821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016184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75057" y="1140516"/>
            <a:ext cx="3852862" cy="33706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96537" y="1140516"/>
            <a:ext cx="3854450" cy="33706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606752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9155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12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326186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4089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0204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603859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500247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720501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2089" y="110729"/>
            <a:ext cx="1963737" cy="4460081"/>
          </a:xfrm>
        </p:spPr>
        <p:txBody>
          <a:bodyPr vert="eaVert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46114" y="110729"/>
            <a:ext cx="5743575" cy="4460081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565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263842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342167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95384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255729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77428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872554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2299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381821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60942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55385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1259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75057" y="1140516"/>
            <a:ext cx="3852862" cy="33706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96537" y="1140516"/>
            <a:ext cx="3854450" cy="33706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60145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9155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12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54269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7471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675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0200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5230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7805738" cy="367903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9271" y="843558"/>
            <a:ext cx="8478491" cy="366593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7669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57206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2089" y="110729"/>
            <a:ext cx="1963737" cy="4460081"/>
          </a:xfrm>
        </p:spPr>
        <p:txBody>
          <a:bodyPr vert="eaVert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46114" y="110729"/>
            <a:ext cx="5743575" cy="4460081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79272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03342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8758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15716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33383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4652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327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15347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9623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75" y="3305176"/>
            <a:ext cx="8462888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1501" y="2180035"/>
            <a:ext cx="8456262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941141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97932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6462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4175" y="2251472"/>
            <a:ext cx="8370888" cy="2570559"/>
          </a:xfrm>
          <a:prstGeom prst="rect">
            <a:avLst/>
          </a:prstGeom>
          <a:solidFill>
            <a:srgbClr val="1E5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063" tIns="40032" rIns="80063" bIns="40032" anchor="ctr"/>
          <a:lstStyle/>
          <a:p>
            <a:pPr defTabSz="801668"/>
            <a:endParaRPr lang="de-DE" sz="1800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4177" y="183358"/>
            <a:ext cx="8112125" cy="1102519"/>
          </a:xfrm>
        </p:spPr>
        <p:txBody>
          <a:bodyPr anchor="t"/>
          <a:lstStyle>
            <a:lvl1pPr>
              <a:lnSpc>
                <a:spcPts val="4400"/>
              </a:lnSpc>
              <a:defRPr sz="3800" b="0" baseline="0">
                <a:solidFill>
                  <a:srgbClr val="1E50A0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4175" y="1176339"/>
            <a:ext cx="6400800" cy="613172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0063" tIns="0" rIns="80063" bIns="40032"/>
          <a:lstStyle>
            <a:lvl1pPr marL="0" indent="0">
              <a:lnSpc>
                <a:spcPts val="3300"/>
              </a:lnSpc>
              <a:spcBef>
                <a:spcPct val="0"/>
              </a:spcBef>
              <a:buFont typeface="Wingdings" pitchFamily="2" charset="2"/>
              <a:buNone/>
              <a:defRPr sz="2000" baseline="0"/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pic>
        <p:nvPicPr>
          <p:cNvPr id="7176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760" y="1590103"/>
            <a:ext cx="1851154" cy="54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919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5"/>
            <a:ext cx="7805738" cy="367903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9272" y="843558"/>
            <a:ext cx="8478491" cy="366593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9853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76" y="3305176"/>
            <a:ext cx="8462888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1501" y="2180035"/>
            <a:ext cx="8456262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0092576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23" y="158355"/>
            <a:ext cx="7805738" cy="367903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1684" y="829556"/>
            <a:ext cx="3852862" cy="36659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03164" y="856060"/>
            <a:ext cx="3854450" cy="36659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55609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1428" y="205979"/>
            <a:ext cx="8456335" cy="857250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4803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9155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1791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128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679000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5"/>
            <a:ext cx="7805738" cy="367903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39726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372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182" y="204787"/>
            <a:ext cx="2398610" cy="8715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47937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97568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96591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22" y="158354"/>
            <a:ext cx="7805738" cy="367903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1683" y="829556"/>
            <a:ext cx="3852862" cy="36659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03163" y="856060"/>
            <a:ext cx="3854450" cy="36659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5317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515800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22" y="158355"/>
            <a:ext cx="8471241" cy="367903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5527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2090" y="158355"/>
            <a:ext cx="1963737" cy="436364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46115" y="158355"/>
            <a:ext cx="5743575" cy="436364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09989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4000" y="353700"/>
            <a:ext cx="8229600" cy="459000"/>
          </a:xfrm>
        </p:spPr>
        <p:txBody>
          <a:bodyPr/>
          <a:lstStyle>
            <a:lvl1pPr>
              <a:lnSpc>
                <a:spcPts val="1650"/>
              </a:lnSpc>
              <a:defRPr/>
            </a:lvl1pPr>
          </a:lstStyle>
          <a:p>
            <a:r>
              <a:rPr lang="de-DE" dirty="0"/>
              <a:t>Hier steht eine schöne Folienüberschrift (max. zweizeilig)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82AD-1B49-4E2A-B663-117A29785EDA}" type="datetime1">
              <a:rPr lang="de-DE" smtClean="0"/>
              <a:pPr/>
              <a:t>21.03.2024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/ Schulung Risikobewertung und Risikomanagement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E71-061B-4E4D-BF94-C6A9FAAAA5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2" y="216000"/>
            <a:ext cx="8207375" cy="1734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900" b="0" cap="none" baseline="0"/>
            </a:lvl1pPr>
          </a:lstStyle>
          <a:p>
            <a:pPr lvl="0"/>
            <a:r>
              <a:rPr lang="de-DE" dirty="0"/>
              <a:t>Hier steht ein schöner 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659563" y="1122761"/>
            <a:ext cx="2036762" cy="3649265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lnSpc>
                <a:spcPts val="1125"/>
              </a:lnSpc>
              <a:spcBef>
                <a:spcPts val="0"/>
              </a:spcBef>
              <a:buFont typeface="Arial" pitchFamily="34" charset="0"/>
              <a:buNone/>
              <a:defRPr sz="900" b="0" cap="none" baseline="0">
                <a:solidFill>
                  <a:schemeClr val="accent1"/>
                </a:solidFill>
              </a:defRPr>
            </a:lvl1pPr>
            <a:lvl2pPr marL="0" indent="0">
              <a:lnSpc>
                <a:spcPts val="1125"/>
              </a:lnSpc>
              <a:spcBef>
                <a:spcPts val="0"/>
              </a:spcBef>
              <a:buNone/>
              <a:defRPr sz="900" b="0" cap="none" baseline="0">
                <a:solidFill>
                  <a:schemeClr val="tx2"/>
                </a:solidFill>
              </a:defRPr>
            </a:lvl2pPr>
            <a:lvl3pPr marL="0" indent="0">
              <a:lnSpc>
                <a:spcPts val="1125"/>
              </a:lnSpc>
              <a:spcBef>
                <a:spcPts val="0"/>
              </a:spcBef>
              <a:buNone/>
              <a:defRPr sz="900" b="0" cap="none" baseline="0">
                <a:solidFill>
                  <a:schemeClr val="tx2"/>
                </a:solidFill>
              </a:defRPr>
            </a:lvl3pPr>
            <a:lvl4pPr marL="0" indent="0">
              <a:lnSpc>
                <a:spcPts val="1125"/>
              </a:lnSpc>
              <a:spcBef>
                <a:spcPts val="0"/>
              </a:spcBef>
              <a:buNone/>
              <a:defRPr sz="900" b="0" cap="none" baseline="0">
                <a:solidFill>
                  <a:schemeClr val="tx2"/>
                </a:solidFill>
              </a:defRPr>
            </a:lvl4pPr>
            <a:lvl5pPr marL="0" indent="0">
              <a:lnSpc>
                <a:spcPts val="1125"/>
              </a:lnSpc>
              <a:spcBef>
                <a:spcPts val="0"/>
              </a:spcBef>
              <a:buNone/>
              <a:defRPr sz="900" b="0" cap="none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Marginalspalte mit etwas Text, der eine beschreibende Funktion ausführt und super präzise formuliert ist.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5"/>
          </p:nvPr>
        </p:nvSpPr>
        <p:spPr>
          <a:xfrm>
            <a:off x="414000" y="1120500"/>
            <a:ext cx="6102000" cy="3650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966859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4175" y="2251472"/>
            <a:ext cx="8370888" cy="2570559"/>
          </a:xfrm>
          <a:prstGeom prst="rect">
            <a:avLst/>
          </a:prstGeom>
          <a:solidFill>
            <a:srgbClr val="1E5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063" tIns="40032" rIns="80063" bIns="40032" anchor="ctr"/>
          <a:lstStyle/>
          <a:p>
            <a:pPr defTabSz="801688"/>
            <a:endParaRPr lang="de-DE" sz="1800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4176" y="183357"/>
            <a:ext cx="8112125" cy="1102519"/>
          </a:xfrm>
        </p:spPr>
        <p:txBody>
          <a:bodyPr anchor="t"/>
          <a:lstStyle>
            <a:lvl1pPr>
              <a:lnSpc>
                <a:spcPts val="4400"/>
              </a:lnSpc>
              <a:defRPr sz="3800" b="0" baseline="0">
                <a:solidFill>
                  <a:srgbClr val="1E50A0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4175" y="1176338"/>
            <a:ext cx="6400800" cy="613172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0063" tIns="0" rIns="80063" bIns="40032"/>
          <a:lstStyle>
            <a:lvl1pPr marL="0" indent="0">
              <a:lnSpc>
                <a:spcPts val="3300"/>
              </a:lnSpc>
              <a:spcBef>
                <a:spcPct val="0"/>
              </a:spcBef>
              <a:buFont typeface="Wingdings" pitchFamily="2" charset="2"/>
              <a:buNone/>
              <a:defRPr sz="2000" baseline="0"/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pic>
        <p:nvPicPr>
          <p:cNvPr id="7176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760" y="1590103"/>
            <a:ext cx="1851154" cy="54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155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7805738" cy="367903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9271" y="843558"/>
            <a:ext cx="8478491" cy="366593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2206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75" y="3305176"/>
            <a:ext cx="8462888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1501" y="2180035"/>
            <a:ext cx="8456262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469199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22" y="158354"/>
            <a:ext cx="7805738" cy="367903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1683" y="829556"/>
            <a:ext cx="3852862" cy="36659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03163" y="856060"/>
            <a:ext cx="3854450" cy="36659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02321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1427" y="205979"/>
            <a:ext cx="8456335" cy="857250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48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9155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1791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12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36380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7805738" cy="367903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4956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1427" y="205979"/>
            <a:ext cx="8456335" cy="857250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48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9155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1791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12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208742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5361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182" y="204787"/>
            <a:ext cx="2398610" cy="8715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47936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97567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0969636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2060970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21" y="158354"/>
            <a:ext cx="8471241" cy="367903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48021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2089" y="158354"/>
            <a:ext cx="1963737" cy="436364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46114" y="158354"/>
            <a:ext cx="5743575" cy="436364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59752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4175" y="2251472"/>
            <a:ext cx="8370888" cy="2570559"/>
          </a:xfrm>
          <a:prstGeom prst="rect">
            <a:avLst/>
          </a:prstGeom>
          <a:solidFill>
            <a:srgbClr val="1E5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063" tIns="40032" rIns="80063" bIns="40032" anchor="ctr"/>
          <a:lstStyle/>
          <a:p>
            <a:pPr defTabSz="801688"/>
            <a:endParaRPr lang="de-DE" sz="1800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4176" y="183357"/>
            <a:ext cx="8112125" cy="1102519"/>
          </a:xfrm>
        </p:spPr>
        <p:txBody>
          <a:bodyPr anchor="t"/>
          <a:lstStyle>
            <a:lvl1pPr>
              <a:lnSpc>
                <a:spcPts val="4400"/>
              </a:lnSpc>
              <a:defRPr sz="3800" b="0" baseline="0">
                <a:solidFill>
                  <a:srgbClr val="1E50A0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4175" y="1176338"/>
            <a:ext cx="6400800" cy="613172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0063" tIns="0" rIns="80063" bIns="40032"/>
          <a:lstStyle>
            <a:lvl1pPr marL="0" indent="0">
              <a:lnSpc>
                <a:spcPts val="3300"/>
              </a:lnSpc>
              <a:spcBef>
                <a:spcPct val="0"/>
              </a:spcBef>
              <a:buFont typeface="Wingdings" pitchFamily="2" charset="2"/>
              <a:buNone/>
              <a:defRPr sz="2000" baseline="0"/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pic>
        <p:nvPicPr>
          <p:cNvPr id="7176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760" y="1590103"/>
            <a:ext cx="1851154" cy="54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194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7805738" cy="367903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9271" y="843558"/>
            <a:ext cx="8478491" cy="366593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18792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75" y="3305176"/>
            <a:ext cx="8462888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1501" y="2180035"/>
            <a:ext cx="8456262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4555982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22" y="158354"/>
            <a:ext cx="7805738" cy="367903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1683" y="829556"/>
            <a:ext cx="3852862" cy="36659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03163" y="856060"/>
            <a:ext cx="3854450" cy="36659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80455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1427" y="205979"/>
            <a:ext cx="8456335" cy="857250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48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9155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1791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12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5766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7805738" cy="367903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94652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7805738" cy="367903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07169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5682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182" y="204787"/>
            <a:ext cx="2398610" cy="8715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47936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97567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850993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0239261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21" y="158354"/>
            <a:ext cx="8471241" cy="36790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55228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2089" y="158354"/>
            <a:ext cx="1963737" cy="436364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46114" y="158354"/>
            <a:ext cx="5743575" cy="436364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59079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0740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929947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675977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1530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8431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626282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4891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432370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445197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376846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68623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4175" y="2251472"/>
            <a:ext cx="8370888" cy="2570559"/>
          </a:xfrm>
          <a:prstGeom prst="rect">
            <a:avLst/>
          </a:prstGeom>
          <a:solidFill>
            <a:srgbClr val="1E5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063" tIns="40032" rIns="80063" bIns="40032" anchor="ctr"/>
          <a:lstStyle/>
          <a:p>
            <a:pPr defTabSz="801668"/>
            <a:endParaRPr lang="de-DE" sz="1800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4177" y="183358"/>
            <a:ext cx="8112125" cy="1102519"/>
          </a:xfrm>
        </p:spPr>
        <p:txBody>
          <a:bodyPr anchor="t"/>
          <a:lstStyle>
            <a:lvl1pPr>
              <a:lnSpc>
                <a:spcPts val="4400"/>
              </a:lnSpc>
              <a:defRPr sz="3800" b="0" baseline="0">
                <a:solidFill>
                  <a:srgbClr val="1E50A0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4175" y="1176339"/>
            <a:ext cx="6400800" cy="613172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0063" tIns="0" rIns="80063" bIns="40032"/>
          <a:lstStyle>
            <a:lvl1pPr marL="0" indent="0">
              <a:lnSpc>
                <a:spcPts val="3300"/>
              </a:lnSpc>
              <a:spcBef>
                <a:spcPct val="0"/>
              </a:spcBef>
              <a:buFont typeface="Wingdings" pitchFamily="2" charset="2"/>
              <a:buNone/>
              <a:defRPr sz="2000" baseline="0"/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pic>
        <p:nvPicPr>
          <p:cNvPr id="7176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760" y="1590103"/>
            <a:ext cx="1851154" cy="54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1445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5"/>
            <a:ext cx="7805738" cy="367903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9272" y="843558"/>
            <a:ext cx="8478491" cy="366593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091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76" y="3305176"/>
            <a:ext cx="8462888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1501" y="2180035"/>
            <a:ext cx="8456262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0864038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23" y="158355"/>
            <a:ext cx="7805738" cy="367903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1684" y="829556"/>
            <a:ext cx="3852862" cy="36659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03164" y="856060"/>
            <a:ext cx="3854450" cy="36659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366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182" y="204787"/>
            <a:ext cx="2398610" cy="8715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47936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97567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9857003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1428" y="205979"/>
            <a:ext cx="8456335" cy="857250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4803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9155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1791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128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720629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5"/>
            <a:ext cx="7805738" cy="367903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478234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2826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182" y="204787"/>
            <a:ext cx="2398610" cy="8715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47937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97568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6437790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0714700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22" y="158355"/>
            <a:ext cx="8471241" cy="367903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27849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2090" y="158355"/>
            <a:ext cx="1963737" cy="436364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46115" y="158355"/>
            <a:ext cx="5743575" cy="436364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040565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4000" y="353700"/>
            <a:ext cx="8229600" cy="459000"/>
          </a:xfrm>
        </p:spPr>
        <p:txBody>
          <a:bodyPr/>
          <a:lstStyle>
            <a:lvl1pPr>
              <a:lnSpc>
                <a:spcPts val="1650"/>
              </a:lnSpc>
              <a:defRPr/>
            </a:lvl1pPr>
          </a:lstStyle>
          <a:p>
            <a:r>
              <a:rPr lang="de-DE" dirty="0"/>
              <a:t>Hier steht eine schöne Folienüberschrift (max. zweizeilig)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82AD-1B49-4E2A-B663-117A29785EDA}" type="datetime1">
              <a:rPr lang="de-DE" smtClean="0"/>
              <a:pPr/>
              <a:t>21.03.2024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/ Schulung Risikobewertung und Risikomanagement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E71-061B-4E4D-BF94-C6A9FAAAA5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2" y="216000"/>
            <a:ext cx="8207375" cy="1734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900" b="0" cap="none" baseline="0"/>
            </a:lvl1pPr>
          </a:lstStyle>
          <a:p>
            <a:pPr lvl="0"/>
            <a:r>
              <a:rPr lang="de-DE" dirty="0"/>
              <a:t>Hier steht ein schöner 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659563" y="1122761"/>
            <a:ext cx="2036762" cy="3649265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lnSpc>
                <a:spcPts val="1125"/>
              </a:lnSpc>
              <a:spcBef>
                <a:spcPts val="0"/>
              </a:spcBef>
              <a:buFont typeface="Arial" pitchFamily="34" charset="0"/>
              <a:buNone/>
              <a:defRPr sz="900" b="0" cap="none" baseline="0">
                <a:solidFill>
                  <a:schemeClr val="accent1"/>
                </a:solidFill>
              </a:defRPr>
            </a:lvl1pPr>
            <a:lvl2pPr marL="0" indent="0">
              <a:lnSpc>
                <a:spcPts val="1125"/>
              </a:lnSpc>
              <a:spcBef>
                <a:spcPts val="0"/>
              </a:spcBef>
              <a:buNone/>
              <a:defRPr sz="900" b="0" cap="none" baseline="0">
                <a:solidFill>
                  <a:schemeClr val="tx2"/>
                </a:solidFill>
              </a:defRPr>
            </a:lvl2pPr>
            <a:lvl3pPr marL="0" indent="0">
              <a:lnSpc>
                <a:spcPts val="1125"/>
              </a:lnSpc>
              <a:spcBef>
                <a:spcPts val="0"/>
              </a:spcBef>
              <a:buNone/>
              <a:defRPr sz="900" b="0" cap="none" baseline="0">
                <a:solidFill>
                  <a:schemeClr val="tx2"/>
                </a:solidFill>
              </a:defRPr>
            </a:lvl3pPr>
            <a:lvl4pPr marL="0" indent="0">
              <a:lnSpc>
                <a:spcPts val="1125"/>
              </a:lnSpc>
              <a:spcBef>
                <a:spcPts val="0"/>
              </a:spcBef>
              <a:buNone/>
              <a:defRPr sz="900" b="0" cap="none" baseline="0">
                <a:solidFill>
                  <a:schemeClr val="tx2"/>
                </a:solidFill>
              </a:defRPr>
            </a:lvl4pPr>
            <a:lvl5pPr marL="0" indent="0">
              <a:lnSpc>
                <a:spcPts val="1125"/>
              </a:lnSpc>
              <a:spcBef>
                <a:spcPts val="0"/>
              </a:spcBef>
              <a:buNone/>
              <a:defRPr sz="900" b="0" cap="none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Marginalspalte mit etwas Text, der eine beschreibende Funktion ausführt und super präzise formuliert ist.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5"/>
          </p:nvPr>
        </p:nvSpPr>
        <p:spPr>
          <a:xfrm>
            <a:off x="414000" y="1120500"/>
            <a:ext cx="6102000" cy="3650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78182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4175" y="2251472"/>
            <a:ext cx="8370888" cy="2570559"/>
          </a:xfrm>
          <a:prstGeom prst="rect">
            <a:avLst/>
          </a:prstGeom>
          <a:solidFill>
            <a:srgbClr val="1E5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063" tIns="40032" rIns="80063" bIns="40032" anchor="ctr"/>
          <a:lstStyle/>
          <a:p>
            <a:pPr defTabSz="801688"/>
            <a:endParaRPr lang="de-DE" sz="1800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4176" y="183357"/>
            <a:ext cx="8112125" cy="1102519"/>
          </a:xfrm>
        </p:spPr>
        <p:txBody>
          <a:bodyPr anchor="t"/>
          <a:lstStyle>
            <a:lvl1pPr>
              <a:lnSpc>
                <a:spcPts val="4400"/>
              </a:lnSpc>
              <a:defRPr sz="3800" b="0" baseline="0">
                <a:solidFill>
                  <a:srgbClr val="1E50A0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4175" y="1176338"/>
            <a:ext cx="6400800" cy="613172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0063" tIns="0" rIns="80063" bIns="40032"/>
          <a:lstStyle>
            <a:lvl1pPr marL="0" indent="0">
              <a:lnSpc>
                <a:spcPts val="3300"/>
              </a:lnSpc>
              <a:spcBef>
                <a:spcPct val="0"/>
              </a:spcBef>
              <a:buFont typeface="Wingdings" pitchFamily="2" charset="2"/>
              <a:buNone/>
              <a:defRPr sz="2000" baseline="0"/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pic>
        <p:nvPicPr>
          <p:cNvPr id="7176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760" y="1590103"/>
            <a:ext cx="1851154" cy="54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2116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7805738" cy="367903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9271" y="843558"/>
            <a:ext cx="8478491" cy="366593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002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0177818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75" y="3305176"/>
            <a:ext cx="8462888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1501" y="2180035"/>
            <a:ext cx="8456262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967432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22" y="158354"/>
            <a:ext cx="7805738" cy="367903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1683" y="829556"/>
            <a:ext cx="3852862" cy="36659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03163" y="856060"/>
            <a:ext cx="3854450" cy="36659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17941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1427" y="205979"/>
            <a:ext cx="8456335" cy="857250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48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9155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1791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12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248401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7805738" cy="367903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35489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0145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182" y="204787"/>
            <a:ext cx="2398610" cy="8715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47936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97567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6266101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292504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21" y="158354"/>
            <a:ext cx="8471241" cy="36790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0070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2089" y="158354"/>
            <a:ext cx="1963737" cy="436364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46114" y="158354"/>
            <a:ext cx="5743575" cy="436364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315430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4175" y="2251472"/>
            <a:ext cx="8370888" cy="2570559"/>
          </a:xfrm>
          <a:prstGeom prst="rect">
            <a:avLst/>
          </a:prstGeom>
          <a:solidFill>
            <a:srgbClr val="1E5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063" tIns="40032" rIns="80063" bIns="40032" anchor="ctr"/>
          <a:lstStyle/>
          <a:p>
            <a:pPr defTabSz="801688"/>
            <a:endParaRPr lang="de-DE" sz="1800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4176" y="183357"/>
            <a:ext cx="8112125" cy="1102519"/>
          </a:xfrm>
        </p:spPr>
        <p:txBody>
          <a:bodyPr anchor="t"/>
          <a:lstStyle>
            <a:lvl1pPr>
              <a:lnSpc>
                <a:spcPts val="4400"/>
              </a:lnSpc>
              <a:defRPr sz="3800" b="0" baseline="0">
                <a:solidFill>
                  <a:srgbClr val="1E50A0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4175" y="1176338"/>
            <a:ext cx="6400800" cy="613172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0063" tIns="0" rIns="80063" bIns="40032"/>
          <a:lstStyle>
            <a:lvl1pPr marL="0" indent="0">
              <a:lnSpc>
                <a:spcPts val="3300"/>
              </a:lnSpc>
              <a:spcBef>
                <a:spcPct val="0"/>
              </a:spcBef>
              <a:buFont typeface="Wingdings" pitchFamily="2" charset="2"/>
              <a:buNone/>
              <a:defRPr sz="2000" baseline="0"/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pic>
        <p:nvPicPr>
          <p:cNvPr id="7176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760" y="1590103"/>
            <a:ext cx="1851154" cy="54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44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774" y="158354"/>
            <a:ext cx="7805738" cy="36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063" tIns="40032" rIns="80063" bIns="40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Line 4"/>
          <p:cNvSpPr>
            <a:spLocks noChangeShapeType="1"/>
          </p:cNvSpPr>
          <p:nvPr/>
        </p:nvSpPr>
        <p:spPr bwMode="auto">
          <a:xfrm>
            <a:off x="385764" y="514350"/>
            <a:ext cx="8370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683" y="856060"/>
            <a:ext cx="8474968" cy="366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05" tIns="40053" rIns="80105" bIns="40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8262" y="4718738"/>
            <a:ext cx="8350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abecker\Dropbox\MAG-2013\Projekte\RISK_Plus\Projekt-Steckbrief\RISKPLUS-Projektsteckbrief\RiskPlus_v2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501565"/>
            <a:ext cx="2016224" cy="518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655304"/>
            <a:ext cx="713073" cy="2919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00038" indent="-300038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001713" indent="-200025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403350" indent="-201613" algn="l" defTabSz="80168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034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2606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178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750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6322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774" y="158354"/>
            <a:ext cx="7805738" cy="36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063" tIns="40032" rIns="80063" bIns="40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Line 4"/>
          <p:cNvSpPr>
            <a:spLocks noChangeShapeType="1"/>
          </p:cNvSpPr>
          <p:nvPr/>
        </p:nvSpPr>
        <p:spPr bwMode="auto">
          <a:xfrm>
            <a:off x="385764" y="514350"/>
            <a:ext cx="8370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683" y="856060"/>
            <a:ext cx="8474968" cy="366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05" tIns="40053" rIns="80105" bIns="40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62" y="4718738"/>
            <a:ext cx="8350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8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80168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00038" indent="-300038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001713" indent="-200025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403350" indent="-201613" algn="l" defTabSz="80168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034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2606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178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750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6322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888" y="4718738"/>
            <a:ext cx="8350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5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</p:sldLayoutIdLst>
  <p:txStyles>
    <p:titleStyle>
      <a:lvl1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defTabSz="80168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defTabSz="80168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defTabSz="80168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defTabSz="80168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00038" indent="-300038" algn="l" defTabSz="8016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801688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01713" indent="-200025" algn="l" defTabSz="8016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403350" indent="-201613" algn="l" defTabSz="801688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03400" indent="-200025" algn="l" defTabSz="80168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2606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178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750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6322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6521" y="110729"/>
            <a:ext cx="8460129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063" tIns="40032" rIns="80063" bIns="40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2051" name="Line 4"/>
          <p:cNvSpPr>
            <a:spLocks noChangeShapeType="1"/>
          </p:cNvSpPr>
          <p:nvPr userDrawn="1"/>
        </p:nvSpPr>
        <p:spPr bwMode="auto">
          <a:xfrm>
            <a:off x="385764" y="888901"/>
            <a:ext cx="8370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205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451" y="1130712"/>
            <a:ext cx="8470311" cy="33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05" tIns="40053" rIns="80105" bIns="40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636" y="4718738"/>
            <a:ext cx="8350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15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</p:sldLayoutIdLst>
  <p:txStyles>
    <p:titleStyle>
      <a:lvl1pPr algn="l" defTabSz="801688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01688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defTabSz="801688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defTabSz="801688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defTabSz="801688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defTabSz="801688" rtl="0" fontAlgn="base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defTabSz="801688" rtl="0" fontAlgn="base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defTabSz="801688" rtl="0" fontAlgn="base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defTabSz="801688" rtl="0" fontAlgn="base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00038" indent="-300038" algn="l" defTabSz="801688" rtl="0" eaLnBrk="0" fontAlgn="base" hangingPunct="0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801688" rtl="0" eaLnBrk="0" fontAlgn="base" hangingPunct="0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001713" indent="-200025" algn="l" defTabSz="801688" rtl="0" eaLnBrk="0" fontAlgn="base" hangingPunct="0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403350" indent="-201613" algn="l" defTabSz="801688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03400" indent="-200025" algn="l" defTabSz="80168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2606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178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750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6322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889" y="4718739"/>
            <a:ext cx="8350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80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</p:sldLayoutIdLst>
  <p:txStyles>
    <p:titleStyle>
      <a:lvl1pPr algn="ctr" defTabSz="80166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80166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defTabSz="80166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defTabSz="80166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defTabSz="80166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189" algn="ctr" defTabSz="80166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378" algn="ctr" defTabSz="80166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566" algn="ctr" defTabSz="80166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754" algn="ctr" defTabSz="80166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00031" indent="-300031" algn="l" defTabSz="80166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50859" indent="-250819" algn="l" defTabSz="801668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01688" indent="-200020" algn="l" defTabSz="80166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403315" indent="-201608" algn="l" defTabSz="801668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03355" indent="-200020" algn="l" defTabSz="80166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260544" indent="-200020" algn="l" defTabSz="80166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17732" indent="-200020" algn="l" defTabSz="80166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74921" indent="-200020" algn="l" defTabSz="80166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632109" indent="-200020" algn="l" defTabSz="80166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6521" y="110729"/>
            <a:ext cx="8460129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063" tIns="40032" rIns="80063" bIns="40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2051" name="Line 4"/>
          <p:cNvSpPr>
            <a:spLocks noChangeShapeType="1"/>
          </p:cNvSpPr>
          <p:nvPr userDrawn="1"/>
        </p:nvSpPr>
        <p:spPr bwMode="auto">
          <a:xfrm>
            <a:off x="385764" y="888901"/>
            <a:ext cx="8370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205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451" y="1130712"/>
            <a:ext cx="8470311" cy="33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05" tIns="40053" rIns="80105" bIns="40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1636" y="4718738"/>
            <a:ext cx="8350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abecker\Dropbox\MAG-2013\Projekte\RISK_Plus\Projekt-Steckbrief\RISKPLUS-Projektsteckbrief\RiskPlus_v2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501565"/>
            <a:ext cx="2016224" cy="518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655304"/>
            <a:ext cx="713073" cy="2919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801688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01688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defTabSz="801688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defTabSz="801688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defTabSz="801688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defTabSz="801688" rtl="0" fontAlgn="base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defTabSz="801688" rtl="0" fontAlgn="base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defTabSz="801688" rtl="0" fontAlgn="base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defTabSz="801688" rtl="0" fontAlgn="base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00038" indent="-300038" algn="l" defTabSz="801688" rtl="0" eaLnBrk="0" fontAlgn="base" hangingPunct="0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801688" rtl="0" eaLnBrk="0" fontAlgn="base" hangingPunct="0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001713" indent="-200025" algn="l" defTabSz="801688" rtl="0" eaLnBrk="0" fontAlgn="base" hangingPunct="0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403350" indent="-201613" algn="l" defTabSz="801688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03400" indent="-200025" algn="l" defTabSz="80168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2606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178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750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6322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888" y="4718738"/>
            <a:ext cx="8350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655304"/>
            <a:ext cx="713073" cy="2919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defTabSz="80168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defTabSz="80168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defTabSz="80168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defTabSz="80168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00038" indent="-300038" algn="l" defTabSz="8016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801688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01713" indent="-200025" algn="l" defTabSz="8016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403350" indent="-201613" algn="l" defTabSz="801688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03400" indent="-200025" algn="l" defTabSz="80168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2606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178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750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6322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775" y="158355"/>
            <a:ext cx="7805738" cy="36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063" tIns="40032" rIns="80063" bIns="40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Line 4"/>
          <p:cNvSpPr>
            <a:spLocks noChangeShapeType="1"/>
          </p:cNvSpPr>
          <p:nvPr/>
        </p:nvSpPr>
        <p:spPr bwMode="auto">
          <a:xfrm>
            <a:off x="385765" y="514350"/>
            <a:ext cx="8370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800" dirty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684" y="856060"/>
            <a:ext cx="8474968" cy="366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05" tIns="40053" rIns="80105" bIns="40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8263" y="4718739"/>
            <a:ext cx="8350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abecker\Dropbox\MAG-2013\Projekte\RISK_Plus\Projekt-Steckbrief\RISKPLUS-Projektsteckbrief\RiskPlus_v2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501565"/>
            <a:ext cx="2016224" cy="518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655304"/>
            <a:ext cx="713073" cy="2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7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80166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189"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378"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566"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754"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00031" indent="-300031" algn="l" defTabSz="80166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50859" indent="-250819" algn="l" defTabSz="80166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001688" indent="-200020" algn="l" defTabSz="80166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403315" indent="-201608" algn="l" defTabSz="80166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03355" indent="-200020" algn="l" defTabSz="80166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260544" indent="-200020" algn="l" defTabSz="80166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17732" indent="-200020" algn="l" defTabSz="80166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74921" indent="-200020" algn="l" defTabSz="80166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632109" indent="-200020" algn="l" defTabSz="80166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774" y="158354"/>
            <a:ext cx="7805738" cy="36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063" tIns="40032" rIns="80063" bIns="40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Line 4"/>
          <p:cNvSpPr>
            <a:spLocks noChangeShapeType="1"/>
          </p:cNvSpPr>
          <p:nvPr/>
        </p:nvSpPr>
        <p:spPr bwMode="auto">
          <a:xfrm>
            <a:off x="385764" y="514350"/>
            <a:ext cx="8370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683" y="856060"/>
            <a:ext cx="8474968" cy="366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05" tIns="40053" rIns="80105" bIns="40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8262" y="4718738"/>
            <a:ext cx="8350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abecker\Dropbox\MAG-2013\Projekte\RISK_Plus\Projekt-Steckbrief\RISKPLUS-Projektsteckbrief\RiskPlus_v2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501565"/>
            <a:ext cx="2016224" cy="518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655304"/>
            <a:ext cx="713073" cy="2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1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80168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00038" indent="-300038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001713" indent="-200025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403350" indent="-201613" algn="l" defTabSz="80168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034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2606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178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750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6322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774" y="158354"/>
            <a:ext cx="7805738" cy="36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063" tIns="40032" rIns="80063" bIns="40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Line 4"/>
          <p:cNvSpPr>
            <a:spLocks noChangeShapeType="1"/>
          </p:cNvSpPr>
          <p:nvPr/>
        </p:nvSpPr>
        <p:spPr bwMode="auto">
          <a:xfrm>
            <a:off x="385764" y="514350"/>
            <a:ext cx="8370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683" y="856060"/>
            <a:ext cx="8474968" cy="366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05" tIns="40053" rIns="80105" bIns="40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8262" y="4718738"/>
            <a:ext cx="8350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abecker\Dropbox\MAG-2013\Projekte\RISK_Plus\Projekt-Steckbrief\RISKPLUS-Projektsteckbrief\RiskPlus_v2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501565"/>
            <a:ext cx="2016224" cy="518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655304"/>
            <a:ext cx="713073" cy="2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9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00038" indent="-300038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001713" indent="-200025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403350" indent="-201613" algn="l" defTabSz="80168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034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2606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178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750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6322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888" y="4718738"/>
            <a:ext cx="8350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abecker\Dropbox\MAG-2013\Projekte\RISK_Plus\Projekt-Steckbrief\RISKPLUS-Projektsteckbrief\RiskPlus_v2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482701"/>
            <a:ext cx="2520002" cy="64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623667"/>
            <a:ext cx="945266" cy="387038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4584493"/>
            <a:ext cx="1588769" cy="46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00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</p:sldLayoutIdLst>
  <p:txStyles>
    <p:titleStyle>
      <a:lvl1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defTabSz="8016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defTabSz="80168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defTabSz="80168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defTabSz="80168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defTabSz="80168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00038" indent="-300038" algn="l" defTabSz="8016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801688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01713" indent="-200025" algn="l" defTabSz="8016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403350" indent="-201613" algn="l" defTabSz="801688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03400" indent="-200025" algn="l" defTabSz="80168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2606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178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750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632200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775" y="158355"/>
            <a:ext cx="7805738" cy="36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063" tIns="40032" rIns="80063" bIns="40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Line 4"/>
          <p:cNvSpPr>
            <a:spLocks noChangeShapeType="1"/>
          </p:cNvSpPr>
          <p:nvPr/>
        </p:nvSpPr>
        <p:spPr bwMode="auto">
          <a:xfrm>
            <a:off x="385765" y="514350"/>
            <a:ext cx="8370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800" dirty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684" y="856060"/>
            <a:ext cx="8474968" cy="366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05" tIns="40053" rIns="80105" bIns="40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63" y="4718739"/>
            <a:ext cx="8350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48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l" defTabSz="80166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189"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378"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566"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754" algn="l" defTabSz="80166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00031" indent="-300031" algn="l" defTabSz="80166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50859" indent="-250819" algn="l" defTabSz="80166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001688" indent="-200020" algn="l" defTabSz="80166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403315" indent="-201608" algn="l" defTabSz="80166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03355" indent="-200020" algn="l" defTabSz="80166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260544" indent="-200020" algn="l" defTabSz="80166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17732" indent="-200020" algn="l" defTabSz="80166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74921" indent="-200020" algn="l" defTabSz="80166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632109" indent="-200020" algn="l" defTabSz="80166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774" y="158354"/>
            <a:ext cx="7805738" cy="36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063" tIns="40032" rIns="80063" bIns="40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Line 4"/>
          <p:cNvSpPr>
            <a:spLocks noChangeShapeType="1"/>
          </p:cNvSpPr>
          <p:nvPr/>
        </p:nvSpPr>
        <p:spPr bwMode="auto">
          <a:xfrm>
            <a:off x="385764" y="514350"/>
            <a:ext cx="8370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683" y="856060"/>
            <a:ext cx="8474968" cy="366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05" tIns="40053" rIns="80105" bIns="40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62" y="4718738"/>
            <a:ext cx="8350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93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defTabSz="801688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00038" indent="-300038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001713" indent="-200025" algn="l" defTabSz="801688" rtl="0" eaLnBrk="1" fontAlgn="base" hangingPunct="1">
        <a:spcBef>
          <a:spcPct val="20000"/>
        </a:spcBef>
        <a:spcAft>
          <a:spcPct val="0"/>
        </a:spcAft>
        <a:buClr>
          <a:srgbClr val="1E50A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403350" indent="-201613" algn="l" defTabSz="80168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034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2606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178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750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632200" indent="-200025" algn="l" defTabSz="80168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6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hyperlink" Target="mailto:thilo.fischer@tzw.de" TargetMode="External"/><Relationship Id="rId7" Type="http://schemas.openxmlformats.org/officeDocument/2006/relationships/image" Target="../media/image71.jpeg"/><Relationship Id="rId2" Type="http://schemas.openxmlformats.org/officeDocument/2006/relationships/hyperlink" Target="mailto:friederike.brauer@tzw.d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ukas.kawerau@disy.net" TargetMode="External"/><Relationship Id="rId5" Type="http://schemas.openxmlformats.org/officeDocument/2006/relationships/hyperlink" Target="mailto:torsten.brauer@disy.net" TargetMode="External"/><Relationship Id="rId4" Type="http://schemas.openxmlformats.org/officeDocument/2006/relationships/hyperlink" Target="mailto:sebastian.sturm@tzw.d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thilo.fischer@tzw.de" TargetMode="External"/><Relationship Id="rId2" Type="http://schemas.openxmlformats.org/officeDocument/2006/relationships/hyperlink" Target="mailto:friederike.brauer@tzw.de" TargetMode="External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72.jpeg"/><Relationship Id="rId4" Type="http://schemas.openxmlformats.org/officeDocument/2006/relationships/hyperlink" Target="mailto:sebastian.sturm@tzw.d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iskplus-demo.general-ext1.disy.io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4176" y="183357"/>
            <a:ext cx="8868344" cy="1102519"/>
          </a:xfrm>
        </p:spPr>
        <p:txBody>
          <a:bodyPr lIns="0" tIns="0" rIns="0" bIns="0"/>
          <a:lstStyle/>
          <a:p>
            <a:pPr>
              <a:lnSpc>
                <a:spcPts val="3800"/>
              </a:lnSpc>
              <a:tabLst>
                <a:tab pos="2509838" algn="l"/>
                <a:tab pos="2687638" algn="l"/>
              </a:tabLst>
            </a:pPr>
            <a:r>
              <a:rPr lang="de-DE" sz="3200" dirty="0"/>
              <a:t>	- Eine Online-Softwarelösung zum Risikomanagement in der Wasserversorgung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4176" y="1526530"/>
            <a:ext cx="6400800" cy="613172"/>
          </a:xfrm>
        </p:spPr>
        <p:txBody>
          <a:bodyPr lIns="0" rIns="0"/>
          <a:lstStyle/>
          <a:p>
            <a:pPr lvl="0">
              <a:lnSpc>
                <a:spcPts val="2600"/>
              </a:lnSpc>
            </a:pPr>
            <a:r>
              <a:rPr lang="de-DE">
                <a:solidFill>
                  <a:srgbClr val="1E50A0"/>
                </a:solidFill>
              </a:rPr>
              <a:t>19. </a:t>
            </a:r>
            <a:r>
              <a:rPr lang="de-DE" dirty="0">
                <a:solidFill>
                  <a:srgbClr val="1E50A0"/>
                </a:solidFill>
              </a:rPr>
              <a:t>Trinkwasserfachtagung, 21.03.2024</a:t>
            </a:r>
            <a:br>
              <a:rPr lang="de-DE" dirty="0"/>
            </a:br>
            <a:r>
              <a:rPr lang="de-DE" dirty="0">
                <a:solidFill>
                  <a:srgbClr val="1E50A0"/>
                </a:solidFill>
              </a:rPr>
              <a:t>Friederike Brauer</a:t>
            </a:r>
          </a:p>
          <a:p>
            <a:pPr lvl="0">
              <a:lnSpc>
                <a:spcPts val="2600"/>
              </a:lnSpc>
            </a:pPr>
            <a:br>
              <a:rPr lang="de-DE" dirty="0"/>
            </a:br>
            <a:endParaRPr lang="de-DE" dirty="0">
              <a:solidFill>
                <a:srgbClr val="1E50A0"/>
              </a:solidFill>
            </a:endParaRPr>
          </a:p>
        </p:txBody>
      </p:sp>
      <p:pic>
        <p:nvPicPr>
          <p:cNvPr id="5" name="Picture 2" descr="C:\Users\abecker\Dropbox\MAG-2013\Projekte\RISK_Plus\Projekt-Steckbrief\RISKPLUS-Projektsteckbrief\RiskPlus_v2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12" b="11102"/>
          <a:stretch/>
        </p:blipFill>
        <p:spPr bwMode="auto">
          <a:xfrm>
            <a:off x="414000" y="195486"/>
            <a:ext cx="2520002" cy="5040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26530"/>
            <a:ext cx="1386477" cy="5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08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Prototyp: Systembeschreibung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9542"/>
            <a:ext cx="7805952" cy="43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51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Prototyp: Risikoabschätzung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699542"/>
            <a:ext cx="796776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45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Prototyp: Risikobeherrschung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969" y="699542"/>
            <a:ext cx="796191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89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8464614" cy="367903"/>
          </a:xfrm>
        </p:spPr>
        <p:txBody>
          <a:bodyPr/>
          <a:lstStyle/>
          <a:p>
            <a:r>
              <a:rPr lang="de-DE" dirty="0"/>
              <a:t>GEPLANTE  WEITERENTWICKLUNGEN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dirty="0"/>
              <a:t>Optimierung der vorhandenen Bearbeitungsschritte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dirty="0"/>
              <a:t>Risikomanagement für das Einzugsgebiet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dirty="0"/>
              <a:t>Risikobasierte Untersuchungsplanung /  Untersuchungsprogramm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 descr="Download Construction PNG Download Free HQ PNG Image | FreePNGIm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85156"/>
            <a:ext cx="345441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1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8589332" cy="367903"/>
          </a:xfrm>
        </p:spPr>
        <p:txBody>
          <a:bodyPr/>
          <a:lstStyle/>
          <a:p>
            <a:r>
              <a:rPr lang="de-DE" dirty="0"/>
              <a:t>OPTIMIERUNG UND ERWEITERUNG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9271" y="634008"/>
            <a:ext cx="8478491" cy="3665934"/>
          </a:xfrm>
        </p:spPr>
        <p:txBody>
          <a:bodyPr/>
          <a:lstStyle/>
          <a:p>
            <a:r>
              <a:rPr lang="de-DE" sz="2000" dirty="0"/>
              <a:t>Anwenderfreundlichkeit:</a:t>
            </a:r>
          </a:p>
          <a:p>
            <a:pPr lvl="1"/>
            <a:r>
              <a:rPr lang="de-DE" sz="1800" dirty="0"/>
              <a:t>Erweiterung der Vorschlagslisten (z. B. Gefährdungsereignisse / Maßnahmen)</a:t>
            </a:r>
          </a:p>
          <a:p>
            <a:pPr lvl="1"/>
            <a:r>
              <a:rPr lang="de-DE" sz="1800" dirty="0"/>
              <a:t>Erweiterung der Filtermöglichkeiten (z. B. nach Prozessschritt)</a:t>
            </a:r>
          </a:p>
          <a:p>
            <a:r>
              <a:rPr lang="de-DE" sz="2000" dirty="0"/>
              <a:t>Risikobeherrschung und Handlungsbedarf</a:t>
            </a:r>
          </a:p>
          <a:p>
            <a:r>
              <a:rPr lang="de-DE" sz="2000" dirty="0"/>
              <a:t>Dokumentation: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1800" dirty="0"/>
              <a:t>Option: Export entsprechend gefordertem Format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1800" dirty="0"/>
              <a:t>Option: Zugang zum Tool für die zuständigen Behörden </a:t>
            </a:r>
            <a:br>
              <a:rPr lang="de-DE" sz="1800" dirty="0"/>
            </a:br>
            <a:r>
              <a:rPr lang="de-DE" sz="1800" dirty="0"/>
              <a:t>(beschränkte Leserechte)</a:t>
            </a:r>
          </a:p>
          <a:p>
            <a:pPr marL="300038" lvl="1" indent="-300038"/>
            <a:r>
              <a:rPr lang="de-DE" dirty="0"/>
              <a:t>Revision</a:t>
            </a:r>
          </a:p>
          <a:p>
            <a:pPr marL="300038" lvl="1" indent="-300038"/>
            <a:r>
              <a:rPr lang="de-DE" dirty="0">
                <a:ea typeface="+mn-ea"/>
                <a:cs typeface="+mn-cs"/>
              </a:rPr>
              <a:t>. . .  </a:t>
            </a:r>
          </a:p>
          <a:p>
            <a:pPr marL="400050" lvl="1" indent="0">
              <a:buNone/>
            </a:pPr>
            <a:r>
              <a:rPr lang="de-DE" sz="1800" dirty="0"/>
              <a:t> </a:t>
            </a:r>
          </a:p>
          <a:p>
            <a:pPr lvl="1"/>
            <a:endParaRPr lang="de-DE" sz="18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53247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084182" y="1059582"/>
            <a:ext cx="2750897" cy="2137107"/>
          </a:xfrm>
          <a:prstGeom prst="rect">
            <a:avLst/>
          </a:prstGeom>
          <a:solidFill>
            <a:srgbClr val="66CC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353505" y="1758119"/>
            <a:ext cx="1610983" cy="99755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Gesundheitsamt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(Stakeholder)</a:t>
            </a:r>
          </a:p>
        </p:txBody>
      </p:sp>
      <p:sp>
        <p:nvSpPr>
          <p:cNvPr id="8" name="Rechteck 7"/>
          <p:cNvSpPr/>
          <p:nvPr/>
        </p:nvSpPr>
        <p:spPr>
          <a:xfrm>
            <a:off x="3112400" y="3918113"/>
            <a:ext cx="1610983" cy="99755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WVU</a:t>
            </a:r>
            <a:b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(Betreiber)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5841725" y="2377097"/>
            <a:ext cx="1511780" cy="64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181655" y="2415684"/>
            <a:ext cx="7809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Report/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Exporte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5841725" y="2066618"/>
            <a:ext cx="1511780" cy="647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099902" y="1491630"/>
            <a:ext cx="9444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Selektiver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Zugriff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1762543" y="2383567"/>
            <a:ext cx="1309058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2042806" y="2415684"/>
            <a:ext cx="7521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Report/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Export</a:t>
            </a:r>
          </a:p>
        </p:txBody>
      </p:sp>
      <p:sp>
        <p:nvSpPr>
          <p:cNvPr id="19" name="Rechteck 18"/>
          <p:cNvSpPr/>
          <p:nvPr/>
        </p:nvSpPr>
        <p:spPr>
          <a:xfrm>
            <a:off x="151560" y="1758119"/>
            <a:ext cx="1610983" cy="99755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Zuständige Wasserbehörde 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(LRA, SGD, …)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3682559" y="3190656"/>
            <a:ext cx="4179" cy="72000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2480778" y="3350008"/>
            <a:ext cx="12137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Vollzugriff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eigene Daten</a:t>
            </a:r>
          </a:p>
        </p:txBody>
      </p:sp>
      <p:cxnSp>
        <p:nvCxnSpPr>
          <p:cNvPr id="26" name="Gerade Verbindung mit Pfeil 25"/>
          <p:cNvCxnSpPr/>
          <p:nvPr/>
        </p:nvCxnSpPr>
        <p:spPr>
          <a:xfrm flipH="1">
            <a:off x="4129824" y="3204146"/>
            <a:ext cx="8627" cy="7200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4086883" y="3350008"/>
            <a:ext cx="7809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Report/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Exporte</a:t>
            </a:r>
          </a:p>
        </p:txBody>
      </p:sp>
      <p:cxnSp>
        <p:nvCxnSpPr>
          <p:cNvPr id="53" name="Gerade Verbindung mit Pfeil 52"/>
          <p:cNvCxnSpPr/>
          <p:nvPr/>
        </p:nvCxnSpPr>
        <p:spPr>
          <a:xfrm>
            <a:off x="1783750" y="2066618"/>
            <a:ext cx="1310400" cy="64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1946626" y="1491630"/>
            <a:ext cx="9444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Selektiver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Zugriff</a:t>
            </a: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B8C1C5C2-21BF-1AB8-E17C-DBF03E509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591" y="1773130"/>
            <a:ext cx="985794" cy="1000552"/>
          </a:xfrm>
          <a:prstGeom prst="rect">
            <a:avLst/>
          </a:prstGeom>
        </p:spPr>
      </p:pic>
      <p:sp>
        <p:nvSpPr>
          <p:cNvPr id="23" name="Inhaltsplatzhalter 5">
            <a:extLst>
              <a:ext uri="{FF2B5EF4-FFF2-40B4-BE49-F238E27FC236}">
                <a16:creationId xmlns:a16="http://schemas.microsoft.com/office/drawing/2014/main" id="{B0A83C0D-9CB9-FF99-07B3-E2C219201963}"/>
              </a:ext>
            </a:extLst>
          </p:cNvPr>
          <p:cNvSpPr txBox="1">
            <a:spLocks/>
          </p:cNvSpPr>
          <p:nvPr/>
        </p:nvSpPr>
        <p:spPr bwMode="auto">
          <a:xfrm>
            <a:off x="4171277" y="1682990"/>
            <a:ext cx="1793225" cy="145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00038" indent="-300038" algn="l" defTabSz="8016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50A0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875" indent="-250825" algn="l" defTabSz="8016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50A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001713" indent="-200025" algn="l" defTabSz="80168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50A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3pPr>
            <a:lvl4pPr marL="1403350" indent="-201613" algn="l" defTabSz="8016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03400" indent="-200025" algn="l" defTabSz="8016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260600" indent="-200025" algn="l" defTabSz="8016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717800" indent="-200025" algn="l" defTabSz="8016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175000" indent="-200025" algn="l" defTabSz="8016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632200" indent="-200025" algn="l" defTabSz="8016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176213" marR="0" lvl="0" indent="-176213" algn="l" defTabSz="8016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E50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Anmeldung über Industriestandards</a:t>
            </a:r>
          </a:p>
          <a:p>
            <a:pPr marL="176213" marR="0" lvl="0" indent="-176213" algn="l" defTabSz="8016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E50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Rollen- und Rechteverwaltung</a:t>
            </a:r>
          </a:p>
          <a:p>
            <a:pPr marL="176213" marR="0" lvl="0" indent="-176213" algn="l" defTabSz="8016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E50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Hosting bei </a:t>
            </a:r>
            <a:r>
              <a:rPr kumimoji="0" lang="de-DE" sz="1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zerti-fiziertem</a:t>
            </a:r>
            <a:r>
              <a:rPr kumimoji="0" lang="de-DE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Server</a:t>
            </a:r>
          </a:p>
          <a:p>
            <a:pPr marL="176213" marR="0" lvl="0" indent="-176213" algn="l" defTabSz="8016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E50A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Daten verschlüsselt</a:t>
            </a:r>
          </a:p>
          <a:p>
            <a:pPr marL="176213" marR="0" lvl="0" indent="-176213" algn="l" defTabSz="8016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E50A0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5180310" y="3919499"/>
            <a:ext cx="1610983" cy="997556"/>
          </a:xfrm>
          <a:prstGeom prst="rect">
            <a:avLst/>
          </a:prstGeom>
          <a:solidFill>
            <a:srgbClr val="92D05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Weitere </a:t>
            </a:r>
            <a:r>
              <a:rPr kumimoji="0" lang="de-DE" sz="13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(Ingenieurbüro, Labor)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5770398" y="3333384"/>
            <a:ext cx="18259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Selektiver</a:t>
            </a:r>
            <a:r>
              <a:rPr kumimoji="0" lang="de-DE" sz="13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Zugriff</a:t>
            </a:r>
            <a:br>
              <a:rPr kumimoji="0" lang="de-DE" sz="13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de-DE" sz="13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/ Vollzugriff</a:t>
            </a: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cxnSp>
        <p:nvCxnSpPr>
          <p:cNvPr id="28" name="Gerade Verbindung mit Pfeil 27"/>
          <p:cNvCxnSpPr/>
          <p:nvPr/>
        </p:nvCxnSpPr>
        <p:spPr>
          <a:xfrm>
            <a:off x="5508104" y="3200911"/>
            <a:ext cx="320278" cy="70509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>
            <a:stCxn id="8" idx="3"/>
            <a:endCxn id="25" idx="1"/>
          </p:cNvCxnSpPr>
          <p:nvPr/>
        </p:nvCxnSpPr>
        <p:spPr>
          <a:xfrm>
            <a:off x="4723383" y="4416891"/>
            <a:ext cx="456927" cy="138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el 1"/>
          <p:cNvSpPr>
            <a:spLocks noGrp="1"/>
          </p:cNvSpPr>
          <p:nvPr>
            <p:ph type="title"/>
          </p:nvPr>
        </p:nvSpPr>
        <p:spPr>
          <a:xfrm>
            <a:off x="303148" y="123478"/>
            <a:ext cx="8445316" cy="367903"/>
          </a:xfrm>
        </p:spPr>
        <p:txBody>
          <a:bodyPr/>
          <a:lstStyle/>
          <a:p>
            <a:pPr>
              <a:tabLst>
                <a:tab pos="2508250" algn="l"/>
              </a:tabLst>
            </a:pPr>
            <a:r>
              <a:rPr lang="de-DE" dirty="0"/>
              <a:t>	Dokumentation &amp; Kompatibilität</a:t>
            </a: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18563" r="7943" b="32036"/>
          <a:stretch/>
        </p:blipFill>
        <p:spPr>
          <a:xfrm>
            <a:off x="323528" y="51470"/>
            <a:ext cx="2369477" cy="543005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18563" r="7943" b="32036"/>
          <a:stretch/>
        </p:blipFill>
        <p:spPr>
          <a:xfrm>
            <a:off x="3274890" y="1089712"/>
            <a:ext cx="2369477" cy="5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3" grpId="0"/>
      <p:bldP spid="18" grpId="0"/>
      <p:bldP spid="19" grpId="0" animBg="1"/>
      <p:bldP spid="54" grpId="0"/>
      <p:bldP spid="25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Risikomanagement im Einzugsgebiet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771550"/>
            <a:ext cx="3749176" cy="4249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8149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t="1" b="12759"/>
          <a:stretch/>
        </p:blipFill>
        <p:spPr>
          <a:xfrm>
            <a:off x="107504" y="731204"/>
            <a:ext cx="7272808" cy="32807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§6 </a:t>
            </a:r>
            <a:r>
              <a:rPr lang="de-DE" dirty="0" err="1"/>
              <a:t>TrinkwEGV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404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§6 </a:t>
            </a:r>
            <a:r>
              <a:rPr lang="de-DE" dirty="0" err="1"/>
              <a:t>TrinkwEGV</a:t>
            </a: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832859"/>
              </p:ext>
            </p:extLst>
          </p:nvPr>
        </p:nvGraphicFramePr>
        <p:xfrm>
          <a:off x="191554" y="706214"/>
          <a:ext cx="5532574" cy="31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118">
                  <a:extLst>
                    <a:ext uri="{9D8B030D-6E8A-4147-A177-3AD203B41FA5}">
                      <a16:colId xmlns:a16="http://schemas.microsoft.com/office/drawing/2014/main" val="1369102968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11451964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Anforderung</a:t>
                      </a:r>
                    </a:p>
                  </a:txBody>
                  <a:tcPr marT="14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Möglichkeiten in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</a:rPr>
                        <a:t>RISKplus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marT="14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272290"/>
                  </a:ext>
                </a:extLst>
              </a:tr>
              <a:tr h="5967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/>
                        <a:t>Wasserschutz-gebiet</a:t>
                      </a:r>
                    </a:p>
                  </a:txBody>
                  <a:tcPr marT="14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/>
                        <a:t>Verwendung der in </a:t>
                      </a:r>
                      <a:r>
                        <a:rPr lang="de-DE" sz="1400" dirty="0" err="1"/>
                        <a:t>RISKplus</a:t>
                      </a:r>
                      <a:r>
                        <a:rPr lang="de-DE" sz="1400" dirty="0"/>
                        <a:t> bereitgestellten</a:t>
                      </a:r>
                      <a:r>
                        <a:rPr lang="de-DE" sz="1400" baseline="0" dirty="0"/>
                        <a:t> WSG-Daten</a:t>
                      </a:r>
                      <a:endParaRPr lang="de-DE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/>
                        <a:t>Import eines </a:t>
                      </a:r>
                      <a:r>
                        <a:rPr lang="de-DE" sz="1400" baseline="0" dirty="0" err="1"/>
                        <a:t>Shapefiles</a:t>
                      </a:r>
                      <a:endParaRPr lang="de-DE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/>
                        <a:t>Manuelles Anlegen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/>
                        <a:t>Bearbeiten von Geometrie und Attributen</a:t>
                      </a:r>
                      <a:endParaRPr lang="de-DE" sz="1400" dirty="0"/>
                    </a:p>
                  </a:txBody>
                  <a:tcPr marT="14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52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/>
                        <a:t>Einzugsgebiet</a:t>
                      </a:r>
                    </a:p>
                  </a:txBody>
                  <a:tcPr marT="14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/>
                        <a:t>Import eines </a:t>
                      </a:r>
                      <a:r>
                        <a:rPr lang="de-DE" sz="1400" dirty="0" err="1"/>
                        <a:t>Shapefiles</a:t>
                      </a:r>
                      <a:r>
                        <a:rPr lang="de-DE" sz="1400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/>
                        <a:t>Manuelles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dirty="0"/>
                        <a:t>Anlegen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/>
                        <a:t>Übernahme WSG als EZG</a:t>
                      </a:r>
                    </a:p>
                  </a:txBody>
                  <a:tcPr marT="14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581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/>
                        <a:t>Entnahme-stellen</a:t>
                      </a:r>
                    </a:p>
                  </a:txBody>
                  <a:tcPr marT="14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/>
                        <a:t>Import über Excel</a:t>
                      </a:r>
                    </a:p>
                  </a:txBody>
                  <a:tcPr marT="14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095632"/>
                  </a:ext>
                </a:extLst>
              </a:tr>
            </a:tbl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41021"/>
            <a:ext cx="3401446" cy="1944390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70" y="1563638"/>
            <a:ext cx="3462807" cy="1979467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196" y="2211710"/>
            <a:ext cx="2934804" cy="1677641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auto">
          <a:xfrm flipV="1">
            <a:off x="8028384" y="1059188"/>
            <a:ext cx="360040" cy="770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 flipV="1">
            <a:off x="8388424" y="1992504"/>
            <a:ext cx="360040" cy="770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 flipV="1">
            <a:off x="8388424" y="2605499"/>
            <a:ext cx="360040" cy="770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3224340"/>
            <a:ext cx="4799125" cy="2190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336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§6 </a:t>
            </a:r>
            <a:r>
              <a:rPr lang="de-DE" dirty="0" err="1"/>
              <a:t>TrinkwEGV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8104" y="1275606"/>
            <a:ext cx="3851032" cy="337909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419622"/>
            <a:ext cx="3956791" cy="349165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166" y="1309773"/>
            <a:ext cx="4243356" cy="378225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auto">
          <a:xfrm>
            <a:off x="6588224" y="2023847"/>
            <a:ext cx="144016" cy="112360"/>
          </a:xfrm>
          <a:prstGeom prst="rect">
            <a:avLst/>
          </a:prstGeom>
          <a:solidFill>
            <a:srgbClr val="FF00FF"/>
          </a:solidFill>
          <a:ln w="19050">
            <a:solidFill>
              <a:srgbClr val="00B0F0"/>
            </a:solidFill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7740352" y="2172025"/>
            <a:ext cx="288032" cy="111694"/>
          </a:xfrm>
          <a:prstGeom prst="rect">
            <a:avLst/>
          </a:prstGeom>
          <a:solidFill>
            <a:srgbClr val="FF00FF"/>
          </a:solidFill>
          <a:ln w="19050">
            <a:solidFill>
              <a:srgbClr val="00B0F0"/>
            </a:solidFill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804248" y="2908972"/>
            <a:ext cx="144016" cy="238842"/>
          </a:xfrm>
          <a:prstGeom prst="rect">
            <a:avLst/>
          </a:prstGeom>
          <a:solidFill>
            <a:srgbClr val="FF00FF"/>
          </a:solidFill>
          <a:ln w="19050">
            <a:solidFill>
              <a:srgbClr val="00B0F0"/>
            </a:solidFill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232435"/>
              </p:ext>
            </p:extLst>
          </p:nvPr>
        </p:nvGraphicFramePr>
        <p:xfrm>
          <a:off x="191554" y="706214"/>
          <a:ext cx="5532574" cy="226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26">
                  <a:extLst>
                    <a:ext uri="{9D8B030D-6E8A-4147-A177-3AD203B41FA5}">
                      <a16:colId xmlns:a16="http://schemas.microsoft.com/office/drawing/2014/main" val="1369102968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11451964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Anforderung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Möglichkeiten in </a:t>
                      </a:r>
                      <a:r>
                        <a:rPr lang="de-DE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RISKplus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27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Flächen-nutzung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Bereitstellung aufbereiteter 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OpenStreetMap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-Daten durch 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RISKplus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Import weiterer Daten durch Nutzer (z. B. Altlasten)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389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Abfluss-/Neubildungs-prozesse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Bereitstellung verfügbarer 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Geodaten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durch 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RISKplus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Ergänzung durch Infos aus WSG-Gutachten</a:t>
                      </a:r>
                      <a:r>
                        <a:rPr lang="de-DE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o.ä. 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durch den Nutzer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315554"/>
                  </a:ext>
                </a:extLst>
              </a:tr>
            </a:tbl>
          </a:graphicData>
        </a:graphic>
      </p:graphicFrame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0018" y="3258730"/>
            <a:ext cx="3767118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1627585" y="978694"/>
            <a:ext cx="6137672" cy="362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60110" bIns="30056"/>
          <a:lstStyle>
            <a:lvl1pPr marL="241300" indent="-241300" eaLnBrk="0" hangingPunct="0">
              <a:spcBef>
                <a:spcPct val="20000"/>
              </a:spcBef>
              <a:buClr>
                <a:srgbClr val="1E50A0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E50A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E50A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41300" marR="0" lvl="0" indent="-241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rgbClr val="3C3282"/>
              </a:buClr>
              <a:buSzPct val="200000"/>
              <a:buFontTx/>
              <a:buNone/>
              <a:tabLst/>
              <a:defRPr/>
            </a:pPr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270" name="Line 4"/>
          <p:cNvSpPr>
            <a:spLocks noChangeShapeType="1"/>
          </p:cNvSpPr>
          <p:nvPr/>
        </p:nvSpPr>
        <p:spPr bwMode="auto">
          <a:xfrm>
            <a:off x="1431131" y="514350"/>
            <a:ext cx="62781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2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358" y="638218"/>
            <a:ext cx="4452114" cy="259058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TZW: DVGW-Technologiezentrum Wasser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000" dirty="0"/>
              <a:t>Einrichtung des DVGW</a:t>
            </a:r>
          </a:p>
          <a:p>
            <a:r>
              <a:rPr lang="de-DE" altLang="de-DE" sz="2000" dirty="0"/>
              <a:t>Praxisforschung für das </a:t>
            </a:r>
            <a:br>
              <a:rPr lang="de-DE" altLang="de-DE" sz="2000" dirty="0"/>
            </a:br>
            <a:r>
              <a:rPr lang="de-DE" altLang="de-DE" sz="2000" dirty="0"/>
              <a:t>Wasserfach</a:t>
            </a:r>
          </a:p>
          <a:p>
            <a:r>
              <a:rPr lang="de-DE" altLang="de-DE" sz="2000" dirty="0"/>
              <a:t>Unabhängig und </a:t>
            </a:r>
            <a:br>
              <a:rPr lang="de-DE" altLang="de-DE" sz="2000" dirty="0"/>
            </a:br>
            <a:r>
              <a:rPr lang="de-DE" altLang="de-DE" sz="2000" dirty="0"/>
              <a:t>gemeinnützig</a:t>
            </a:r>
          </a:p>
          <a:p>
            <a:r>
              <a:rPr lang="de-DE" altLang="de-DE" sz="2000" dirty="0"/>
              <a:t>Sitz in Karlsruhe, Außenstellen </a:t>
            </a:r>
            <a:br>
              <a:rPr lang="de-DE" altLang="de-DE" sz="2000" dirty="0"/>
            </a:br>
            <a:r>
              <a:rPr lang="de-DE" altLang="de-DE" sz="2000" dirty="0"/>
              <a:t>in Dresden und Hamburg</a:t>
            </a:r>
          </a:p>
          <a:p>
            <a:r>
              <a:rPr lang="de-DE" altLang="de-DE" sz="2000" dirty="0"/>
              <a:t>rd.180 Mitarbeiter/innen</a:t>
            </a:r>
          </a:p>
          <a:p>
            <a:r>
              <a:rPr lang="de-DE" altLang="de-DE" sz="2000" dirty="0"/>
              <a:t>~ 1/3 Forschungsprojekte, </a:t>
            </a:r>
            <a:br>
              <a:rPr lang="de-DE" altLang="de-DE" sz="2000" dirty="0"/>
            </a:br>
            <a:r>
              <a:rPr lang="de-DE" altLang="de-DE" sz="2000" dirty="0"/>
              <a:t>2/3 Kooperationen mit WVU</a:t>
            </a:r>
          </a:p>
          <a:p>
            <a:endParaRPr lang="de-DE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63035"/>
            <a:ext cx="2606404" cy="114887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435846"/>
            <a:ext cx="2577825" cy="115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26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225"/>
            <a:ext cx="5001014" cy="3194787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385"/>
          <a:stretch/>
        </p:blipFill>
        <p:spPr>
          <a:xfrm>
            <a:off x="308611" y="555526"/>
            <a:ext cx="7856901" cy="211169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3" y="526257"/>
            <a:ext cx="3308573" cy="29490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§ 7 </a:t>
            </a:r>
            <a:r>
              <a:rPr lang="de-DE" dirty="0" err="1"/>
              <a:t>TrinkwEGV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/>
          <a:srcRect t="11561" r="3702" b="6652"/>
          <a:stretch/>
        </p:blipFill>
        <p:spPr>
          <a:xfrm>
            <a:off x="1835696" y="3125613"/>
            <a:ext cx="5039780" cy="2407697"/>
          </a:xfrm>
          <a:prstGeom prst="rect">
            <a:avLst/>
          </a:prstGeom>
        </p:spPr>
      </p:pic>
      <p:pic>
        <p:nvPicPr>
          <p:cNvPr id="14" name="Inhaltsplatzhalter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3049" y="3175572"/>
            <a:ext cx="3462807" cy="197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882" y="3369842"/>
            <a:ext cx="3767118" cy="192367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269" y="743413"/>
            <a:ext cx="2501504" cy="232752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7174" y="708724"/>
            <a:ext cx="2537366" cy="232836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4884" y="708724"/>
            <a:ext cx="2603597" cy="233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8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8589332" cy="367903"/>
          </a:xfrm>
        </p:spPr>
        <p:txBody>
          <a:bodyPr/>
          <a:lstStyle/>
          <a:p>
            <a:r>
              <a:rPr lang="de-DE" dirty="0"/>
              <a:t>§ 15 </a:t>
            </a:r>
            <a:r>
              <a:rPr lang="de-DE" dirty="0" err="1"/>
              <a:t>TrinkwEGV</a:t>
            </a:r>
            <a:r>
              <a:rPr lang="de-DE" dirty="0"/>
              <a:t>: Risikomanagementmaßnahmen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dirty="0"/>
              <a:t>Das Tool schlägt für Gefährdungsereignis + Gefährdungsträger mögliche Maßnahmen vor</a:t>
            </a:r>
          </a:p>
          <a:p>
            <a:r>
              <a:rPr lang="de-DE" sz="1800" dirty="0">
                <a:solidFill>
                  <a:srgbClr val="00B050"/>
                </a:solidFill>
              </a:rPr>
              <a:t>Die Behörde kann die vorgeschlagenen oder andere Maßnahmen festlegen.</a:t>
            </a:r>
          </a:p>
          <a:p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685011" y="1779662"/>
          <a:ext cx="7042011" cy="3667125"/>
        </p:xfrm>
        <a:graphic>
          <a:graphicData uri="http://schemas.openxmlformats.org/drawingml/2006/table">
            <a:tbl>
              <a:tblPr/>
              <a:tblGrid>
                <a:gridCol w="615895">
                  <a:extLst>
                    <a:ext uri="{9D8B030D-6E8A-4147-A177-3AD203B41FA5}">
                      <a16:colId xmlns:a16="http://schemas.microsoft.com/office/drawing/2014/main" val="584505878"/>
                    </a:ext>
                  </a:extLst>
                </a:gridCol>
                <a:gridCol w="675038">
                  <a:extLst>
                    <a:ext uri="{9D8B030D-6E8A-4147-A177-3AD203B41FA5}">
                      <a16:colId xmlns:a16="http://schemas.microsoft.com/office/drawing/2014/main" val="2994798565"/>
                    </a:ext>
                  </a:extLst>
                </a:gridCol>
                <a:gridCol w="1156334">
                  <a:extLst>
                    <a:ext uri="{9D8B030D-6E8A-4147-A177-3AD203B41FA5}">
                      <a16:colId xmlns:a16="http://schemas.microsoft.com/office/drawing/2014/main" val="2747654752"/>
                    </a:ext>
                  </a:extLst>
                </a:gridCol>
                <a:gridCol w="562871">
                  <a:extLst>
                    <a:ext uri="{9D8B030D-6E8A-4147-A177-3AD203B41FA5}">
                      <a16:colId xmlns:a16="http://schemas.microsoft.com/office/drawing/2014/main" val="63278414"/>
                    </a:ext>
                  </a:extLst>
                </a:gridCol>
                <a:gridCol w="464301">
                  <a:extLst>
                    <a:ext uri="{9D8B030D-6E8A-4147-A177-3AD203B41FA5}">
                      <a16:colId xmlns:a16="http://schemas.microsoft.com/office/drawing/2014/main" val="865981740"/>
                    </a:ext>
                  </a:extLst>
                </a:gridCol>
                <a:gridCol w="870819">
                  <a:extLst>
                    <a:ext uri="{9D8B030D-6E8A-4147-A177-3AD203B41FA5}">
                      <a16:colId xmlns:a16="http://schemas.microsoft.com/office/drawing/2014/main" val="3942481821"/>
                    </a:ext>
                  </a:extLst>
                </a:gridCol>
                <a:gridCol w="583946">
                  <a:extLst>
                    <a:ext uri="{9D8B030D-6E8A-4147-A177-3AD203B41FA5}">
                      <a16:colId xmlns:a16="http://schemas.microsoft.com/office/drawing/2014/main" val="702398704"/>
                    </a:ext>
                  </a:extLst>
                </a:gridCol>
                <a:gridCol w="585305">
                  <a:extLst>
                    <a:ext uri="{9D8B030D-6E8A-4147-A177-3AD203B41FA5}">
                      <a16:colId xmlns:a16="http://schemas.microsoft.com/office/drawing/2014/main" val="1214947746"/>
                    </a:ext>
                  </a:extLst>
                </a:gridCol>
                <a:gridCol w="632890">
                  <a:extLst>
                    <a:ext uri="{9D8B030D-6E8A-4147-A177-3AD203B41FA5}">
                      <a16:colId xmlns:a16="http://schemas.microsoft.com/office/drawing/2014/main" val="1170903405"/>
                    </a:ext>
                  </a:extLst>
                </a:gridCol>
                <a:gridCol w="894612">
                  <a:extLst>
                    <a:ext uri="{9D8B030D-6E8A-4147-A177-3AD203B41FA5}">
                      <a16:colId xmlns:a16="http://schemas.microsoft.com/office/drawing/2014/main" val="1152288631"/>
                    </a:ext>
                  </a:extLst>
                </a:gridCol>
              </a:tblGrid>
              <a:tr h="324792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</a:rPr>
                        <a:t>Ereignis</a:t>
                      </a:r>
                      <a:endParaRPr lang="de-DE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</a:rPr>
                        <a:t>Beschreibung</a:t>
                      </a:r>
                      <a:endParaRPr lang="de-DE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</a:rPr>
                        <a:t>Gefähr-dungen</a:t>
                      </a:r>
                      <a:endParaRPr lang="de-DE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</a:rPr>
                        <a:t>Risiko </a:t>
                      </a:r>
                      <a:endParaRPr lang="de-DE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</a:rPr>
                        <a:t>Maßnahmen</a:t>
                      </a:r>
                      <a:endParaRPr lang="de-DE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</a:rPr>
                        <a:t>umgesetzt</a:t>
                      </a:r>
                      <a:endParaRPr lang="de-DE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</a:rPr>
                        <a:t>Nicht relevant</a:t>
                      </a:r>
                      <a:endParaRPr lang="de-DE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</a:rPr>
                        <a:t>Vorschlag an Behörde</a:t>
                      </a:r>
                      <a:endParaRPr lang="de-DE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</a:rPr>
                        <a:t>Festlegung durch Behörde</a:t>
                      </a:r>
                      <a:endParaRPr lang="de-DE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437492"/>
                  </a:ext>
                </a:extLst>
              </a:tr>
              <a:tr h="107256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</a:rPr>
                        <a:t>Ackerland</a:t>
                      </a:r>
                      <a:endParaRPr lang="de-DE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Gülleausbringung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Auf diesen Flächen ist die Gülleausbringung zulässig, so dass davon ausgegangen wird, dass im Rahmen der gesetzlichen Vorgaben regelmäßig Gülle ausgebracht wird. 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Mikrobiologische Gef.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Nitrat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Sehr hoch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Verbot in Zone II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Kooperation mit Landwirtschaft: Ausbringungsbeschränkungen 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217004"/>
                  </a:ext>
                </a:extLst>
              </a:tr>
              <a:tr h="823309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Mineralische Düngung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Eine regelmäßige NPK-Düngung in Übereinstimmung mit den Vorgaben der Düngeverordnung wird angenommen. 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Nitrat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hoch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Ausbringungsbeschränkungen 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643481"/>
                  </a:ext>
                </a:extLst>
              </a:tr>
              <a:tr h="1446456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PSM-Ausbringung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Die angebauten Feldfrüchte sind nicht bekannt, es wird angenommen, dass für den Ackerbau zugelassene PSM ausgebracht werden.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Für Ackerbau zugelassene PSM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mittel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Kooperation mit Landwirtschaft: Ausbringungsbeschränkungen 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Übergabe der Info zur PSM-Ausbringung an WVU zur gezielten Überwachung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766" marR="37766" marT="37766" marB="37766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279997"/>
                  </a:ext>
                </a:extLst>
              </a:tr>
            </a:tbl>
          </a:graphicData>
        </a:graphic>
      </p:graphicFrame>
      <p:sp>
        <p:nvSpPr>
          <p:cNvPr id="6" name="Rechteck 5"/>
          <p:cNvSpPr/>
          <p:nvPr/>
        </p:nvSpPr>
        <p:spPr bwMode="auto">
          <a:xfrm>
            <a:off x="5076056" y="2139702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5668434" y="2139702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6260812" y="2141036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6921909" y="2139702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5076056" y="3221156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5668434" y="3221156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260812" y="3222490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6921909" y="3221156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5083336" y="2435403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5675714" y="2435403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6268092" y="2436737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6929189" y="2435403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5083336" y="4083918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5675714" y="4083918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6268092" y="4085252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6929189" y="4083918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5083416" y="4685677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5675794" y="4685677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hteck 23"/>
          <p:cNvSpPr/>
          <p:nvPr/>
        </p:nvSpPr>
        <p:spPr bwMode="auto">
          <a:xfrm>
            <a:off x="6268172" y="4687011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Rechteck 24"/>
          <p:cNvSpPr/>
          <p:nvPr/>
        </p:nvSpPr>
        <p:spPr bwMode="auto">
          <a:xfrm>
            <a:off x="6929269" y="4685677"/>
            <a:ext cx="144016" cy="14401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008343" y="2335313"/>
            <a:ext cx="328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✔</a:t>
            </a:r>
            <a:endParaRPr lang="de-DE" sz="1400" dirty="0">
              <a:solidFill>
                <a:srgbClr val="00B05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991116" y="2059155"/>
            <a:ext cx="328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✔</a:t>
            </a:r>
            <a:endParaRPr lang="de-DE" sz="1400" dirty="0">
              <a:solidFill>
                <a:srgbClr val="00B05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175632" y="3139275"/>
            <a:ext cx="328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✔</a:t>
            </a:r>
            <a:endParaRPr lang="de-DE" sz="1400" dirty="0">
              <a:solidFill>
                <a:srgbClr val="00B05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603983" y="3993499"/>
            <a:ext cx="328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✔</a:t>
            </a:r>
            <a:endParaRPr lang="de-DE" sz="1400" dirty="0">
              <a:solidFill>
                <a:srgbClr val="00B05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199779" y="4592707"/>
            <a:ext cx="328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✔</a:t>
            </a:r>
            <a:endParaRPr lang="de-DE" sz="1400" dirty="0">
              <a:solidFill>
                <a:srgbClr val="00B05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6829449" y="3139275"/>
            <a:ext cx="328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✔</a:t>
            </a:r>
            <a:endParaRPr lang="de-DE" sz="1400" dirty="0">
              <a:solidFill>
                <a:srgbClr val="00B05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6837094" y="4592707"/>
            <a:ext cx="328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✔</a:t>
            </a:r>
            <a:endParaRPr lang="de-DE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3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Risikobeherrschung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dirty="0">
                <a:solidFill>
                  <a:srgbClr val="00B050"/>
                </a:solidFill>
              </a:rPr>
              <a:t>Die Behörde kann die von ihr festgelegten Maßnahmen beschreiben.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7614"/>
            <a:ext cx="8496944" cy="502674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2"/>
          <a:srcRect l="42274" t="32780" r="28065"/>
          <a:stretch/>
        </p:blipFill>
        <p:spPr>
          <a:xfrm>
            <a:off x="6225978" y="2995414"/>
            <a:ext cx="2520280" cy="3378940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6232053" y="2981014"/>
            <a:ext cx="167866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900" dirty="0"/>
              <a:t>Beschreibung durch Behörde</a:t>
            </a:r>
          </a:p>
        </p:txBody>
      </p:sp>
    </p:spTree>
    <p:extLst>
      <p:ext uri="{BB962C8B-B14F-4D97-AF65-F5344CB8AC3E}">
        <p14:creationId xmlns:p14="http://schemas.microsoft.com/office/powerpoint/2010/main" val="307602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8517324" cy="367903"/>
          </a:xfrm>
        </p:spPr>
        <p:txBody>
          <a:bodyPr/>
          <a:lstStyle/>
          <a:p>
            <a:r>
              <a:rPr lang="de-DE" dirty="0"/>
              <a:t>§ 8+9 </a:t>
            </a:r>
            <a:r>
              <a:rPr lang="de-DE" dirty="0" err="1"/>
              <a:t>TrinkwEGV</a:t>
            </a:r>
            <a:r>
              <a:rPr lang="de-DE" dirty="0"/>
              <a:t>: Untersuchungsprogramm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950762" y="2625820"/>
            <a:ext cx="40670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Auswertung der vorhandenen Analysenwerte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91462" y="2830746"/>
            <a:ext cx="330714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Gibt es signifikante Risiken für das Auftreten eines Parameters?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122958" y="283192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+</a:t>
            </a:r>
          </a:p>
        </p:txBody>
      </p:sp>
      <p:sp>
        <p:nvSpPr>
          <p:cNvPr id="10" name="Pfeil nach rechts 9"/>
          <p:cNvSpPr/>
          <p:nvPr/>
        </p:nvSpPr>
        <p:spPr bwMode="auto">
          <a:xfrm rot="5400000">
            <a:off x="4072351" y="3611459"/>
            <a:ext cx="495241" cy="28803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4" name="Grafik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620409"/>
            <a:ext cx="3240360" cy="20057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Gerader Verbinder 25"/>
          <p:cNvCxnSpPr/>
          <p:nvPr/>
        </p:nvCxnSpPr>
        <p:spPr bwMode="auto">
          <a:xfrm>
            <a:off x="5580112" y="881658"/>
            <a:ext cx="297141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>
            <a:off x="7452320" y="699542"/>
            <a:ext cx="1197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</a:rPr>
              <a:t>60 % d. Grenzwerts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98" y="613648"/>
            <a:ext cx="3722138" cy="212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uppieren 2"/>
          <p:cNvGrpSpPr/>
          <p:nvPr/>
        </p:nvGrpSpPr>
        <p:grpSpPr>
          <a:xfrm>
            <a:off x="5597423" y="3333814"/>
            <a:ext cx="3630208" cy="1809686"/>
            <a:chOff x="4067944" y="1332432"/>
            <a:chExt cx="5511750" cy="282349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7944" y="1332432"/>
              <a:ext cx="5511750" cy="28234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73" t="9517" r="7212" b="9220"/>
            <a:stretch/>
          </p:blipFill>
          <p:spPr bwMode="auto">
            <a:xfrm>
              <a:off x="8246297" y="1701012"/>
              <a:ext cx="874268" cy="11740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feld 15"/>
            <p:cNvSpPr txBox="1"/>
            <p:nvPr/>
          </p:nvSpPr>
          <p:spPr>
            <a:xfrm>
              <a:off x="8665004" y="2134132"/>
              <a:ext cx="348172" cy="138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00" dirty="0"/>
                <a:t>Octoware</a:t>
              </a: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1619672" y="4094021"/>
            <a:ext cx="5112568" cy="384721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Hinweise für das Untersuchungsprogramm</a:t>
            </a:r>
          </a:p>
        </p:txBody>
      </p:sp>
    </p:spTree>
    <p:extLst>
      <p:ext uri="{BB962C8B-B14F-4D97-AF65-F5344CB8AC3E}">
        <p14:creationId xmlns:p14="http://schemas.microsoft.com/office/powerpoint/2010/main" val="29378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§ 12 </a:t>
            </a:r>
            <a:r>
              <a:rPr lang="de-DE" dirty="0" err="1"/>
              <a:t>TrinkwEGV</a:t>
            </a:r>
            <a:r>
              <a:rPr lang="de-DE" dirty="0"/>
              <a:t>: Dokumentation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62" y="843558"/>
            <a:ext cx="9150462" cy="125171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412142" y="2499742"/>
            <a:ext cx="66967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Dokumentation wird an die Vorgaben angepasst, sobald diese bekannt sind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Ggf. Lese- und/oder Schreibrechte für Behörden(n)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Konzept für pdf-Dokumentation / sonstige Ausgabe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7389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ingekerbter Pfeil nach rechts 6"/>
          <p:cNvSpPr/>
          <p:nvPr/>
        </p:nvSpPr>
        <p:spPr>
          <a:xfrm>
            <a:off x="107504" y="1541625"/>
            <a:ext cx="9001000" cy="1466850"/>
          </a:xfrm>
          <a:prstGeom prst="notchedRightArrow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99CCFF"/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5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3251234" y="1014643"/>
            <a:ext cx="1824253" cy="743038"/>
          </a:xfrm>
          <a:custGeom>
            <a:avLst/>
            <a:gdLst>
              <a:gd name="connsiteX0" fmla="*/ 0 w 1428301"/>
              <a:gd name="connsiteY0" fmla="*/ 0 h 1102073"/>
              <a:gd name="connsiteX1" fmla="*/ 1428301 w 1428301"/>
              <a:gd name="connsiteY1" fmla="*/ 0 h 1102073"/>
              <a:gd name="connsiteX2" fmla="*/ 1428301 w 1428301"/>
              <a:gd name="connsiteY2" fmla="*/ 1102073 h 1102073"/>
              <a:gd name="connsiteX3" fmla="*/ 0 w 1428301"/>
              <a:gd name="connsiteY3" fmla="*/ 1102073 h 1102073"/>
              <a:gd name="connsiteX4" fmla="*/ 0 w 1428301"/>
              <a:gd name="connsiteY4" fmla="*/ 0 h 110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301" h="1102073">
                <a:moveTo>
                  <a:pt x="0" y="0"/>
                </a:moveTo>
                <a:lnTo>
                  <a:pt x="1428301" y="0"/>
                </a:lnTo>
                <a:lnTo>
                  <a:pt x="1428301" y="1102073"/>
                </a:lnTo>
                <a:lnTo>
                  <a:pt x="0" y="11020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36000" bIns="36000" numCol="1" spcCol="1270" anchor="b" anchorCtr="0">
            <a:noAutofit/>
          </a:bodyPr>
          <a:lstStyle/>
          <a:p>
            <a:pPr marL="0" marR="0" lvl="0" indent="0" algn="ctr" defTabSz="6223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</a:rPr>
              <a:t>12.11.2025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b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</a:br>
            <a:r>
              <a:rPr lang="de-DE" sz="1200" dirty="0">
                <a:solidFill>
                  <a:srgbClr val="00B050"/>
                </a:solidFill>
                <a:latin typeface="Arial"/>
              </a:rPr>
              <a:t>Bericht RM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</a:rPr>
              <a:t>EZG und Untersuchungsprogramm an Behörde</a:t>
            </a:r>
          </a:p>
        </p:txBody>
      </p:sp>
      <p:sp>
        <p:nvSpPr>
          <p:cNvPr id="9" name="Ellipse 8"/>
          <p:cNvSpPr/>
          <p:nvPr/>
        </p:nvSpPr>
        <p:spPr>
          <a:xfrm>
            <a:off x="4052458" y="2078906"/>
            <a:ext cx="366712" cy="366712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4340697" y="2698322"/>
            <a:ext cx="2165348" cy="1466850"/>
          </a:xfrm>
          <a:custGeom>
            <a:avLst/>
            <a:gdLst>
              <a:gd name="connsiteX0" fmla="*/ 0 w 1073924"/>
              <a:gd name="connsiteY0" fmla="*/ 0 h 1466850"/>
              <a:gd name="connsiteX1" fmla="*/ 1073924 w 1073924"/>
              <a:gd name="connsiteY1" fmla="*/ 0 h 1466850"/>
              <a:gd name="connsiteX2" fmla="*/ 1073924 w 1073924"/>
              <a:gd name="connsiteY2" fmla="*/ 1466850 h 1466850"/>
              <a:gd name="connsiteX3" fmla="*/ 0 w 1073924"/>
              <a:gd name="connsiteY3" fmla="*/ 1466850 h 1466850"/>
              <a:gd name="connsiteX4" fmla="*/ 0 w 1073924"/>
              <a:gd name="connsiteY4" fmla="*/ 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924" h="1466850">
                <a:moveTo>
                  <a:pt x="0" y="0"/>
                </a:moveTo>
                <a:lnTo>
                  <a:pt x="1073924" y="0"/>
                </a:lnTo>
                <a:lnTo>
                  <a:pt x="1073924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36000" bIns="36000" numCol="1" spcCol="1270" anchor="t" anchorCtr="0">
            <a:noAutofit/>
          </a:bodyPr>
          <a:lstStyle/>
          <a:p>
            <a:pPr marL="0" marR="0" lvl="0" indent="0" algn="ctr" defTabSz="6223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12.05.2027</a:t>
            </a:r>
            <a:b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Risikobeherrschung EZG durch Behörden, Nachforderung Untersuchungsprogramm an Betreiber</a:t>
            </a:r>
          </a:p>
        </p:txBody>
      </p:sp>
      <p:sp>
        <p:nvSpPr>
          <p:cNvPr id="12" name="Ellipse 11"/>
          <p:cNvSpPr/>
          <p:nvPr/>
        </p:nvSpPr>
        <p:spPr>
          <a:xfrm>
            <a:off x="5160240" y="2090888"/>
            <a:ext cx="366712" cy="366712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50000"/>
              <a:hueOff val="0"/>
              <a:satOff val="-13013"/>
              <a:lumOff val="21111"/>
              <a:alphaOff val="0"/>
            </a:schemeClr>
          </a:fillRef>
          <a:effectRef idx="2">
            <a:schemeClr val="accent2">
              <a:shade val="50000"/>
              <a:hueOff val="0"/>
              <a:satOff val="-13013"/>
              <a:lumOff val="2111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3" name="Freihandform 12"/>
          <p:cNvSpPr/>
          <p:nvPr/>
        </p:nvSpPr>
        <p:spPr>
          <a:xfrm>
            <a:off x="5665091" y="1109681"/>
            <a:ext cx="1688021" cy="648000"/>
          </a:xfrm>
          <a:custGeom>
            <a:avLst/>
            <a:gdLst>
              <a:gd name="connsiteX0" fmla="*/ 0 w 1792807"/>
              <a:gd name="connsiteY0" fmla="*/ 0 h 1466850"/>
              <a:gd name="connsiteX1" fmla="*/ 1792807 w 1792807"/>
              <a:gd name="connsiteY1" fmla="*/ 0 h 1466850"/>
              <a:gd name="connsiteX2" fmla="*/ 1792807 w 1792807"/>
              <a:gd name="connsiteY2" fmla="*/ 1466850 h 1466850"/>
              <a:gd name="connsiteX3" fmla="*/ 0 w 1792807"/>
              <a:gd name="connsiteY3" fmla="*/ 1466850 h 1466850"/>
              <a:gd name="connsiteX4" fmla="*/ 0 w 1792807"/>
              <a:gd name="connsiteY4" fmla="*/ 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2807" h="1466850">
                <a:moveTo>
                  <a:pt x="0" y="0"/>
                </a:moveTo>
                <a:lnTo>
                  <a:pt x="1792807" y="0"/>
                </a:lnTo>
                <a:lnTo>
                  <a:pt x="1792807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36000" bIns="36000" numCol="1" spcCol="1270" anchor="b" anchorCtr="0">
            <a:noAutofit/>
          </a:bodyPr>
          <a:lstStyle/>
          <a:p>
            <a:pPr marL="0" marR="0" lvl="0" indent="0" algn="ctr" defTabSz="6223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12.11.2029</a:t>
            </a:r>
            <a:b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Risikomanagement für Wasserversorgungs-anlagen</a:t>
            </a:r>
          </a:p>
        </p:txBody>
      </p:sp>
      <p:sp>
        <p:nvSpPr>
          <p:cNvPr id="14" name="Ellipse 13"/>
          <p:cNvSpPr/>
          <p:nvPr/>
        </p:nvSpPr>
        <p:spPr>
          <a:xfrm>
            <a:off x="6268022" y="2078906"/>
            <a:ext cx="366712" cy="366712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50000"/>
              <a:hueOff val="0"/>
              <a:satOff val="-26026"/>
              <a:lumOff val="42222"/>
              <a:alphaOff val="0"/>
            </a:schemeClr>
          </a:fillRef>
          <a:effectRef idx="2">
            <a:schemeClr val="accent2">
              <a:shade val="50000"/>
              <a:hueOff val="0"/>
              <a:satOff val="-26026"/>
              <a:lumOff val="4222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7375803" y="2063096"/>
            <a:ext cx="366712" cy="366712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50000"/>
              <a:hueOff val="0"/>
              <a:satOff val="-26026"/>
              <a:lumOff val="42222"/>
              <a:alphaOff val="0"/>
            </a:schemeClr>
          </a:fillRef>
          <a:effectRef idx="2">
            <a:schemeClr val="accent2">
              <a:shade val="50000"/>
              <a:hueOff val="0"/>
              <a:satOff val="-26026"/>
              <a:lumOff val="4222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7" name="Freihandform 16"/>
          <p:cNvSpPr/>
          <p:nvPr/>
        </p:nvSpPr>
        <p:spPr>
          <a:xfrm>
            <a:off x="6770896" y="2698322"/>
            <a:ext cx="1656022" cy="1466850"/>
          </a:xfrm>
          <a:custGeom>
            <a:avLst/>
            <a:gdLst>
              <a:gd name="connsiteX0" fmla="*/ 0 w 1385143"/>
              <a:gd name="connsiteY0" fmla="*/ 0 h 1466850"/>
              <a:gd name="connsiteX1" fmla="*/ 1385143 w 1385143"/>
              <a:gd name="connsiteY1" fmla="*/ 0 h 1466850"/>
              <a:gd name="connsiteX2" fmla="*/ 1385143 w 1385143"/>
              <a:gd name="connsiteY2" fmla="*/ 1466850 h 1466850"/>
              <a:gd name="connsiteX3" fmla="*/ 0 w 1385143"/>
              <a:gd name="connsiteY3" fmla="*/ 1466850 h 1466850"/>
              <a:gd name="connsiteX4" fmla="*/ 0 w 1385143"/>
              <a:gd name="connsiteY4" fmla="*/ 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5143" h="1466850">
                <a:moveTo>
                  <a:pt x="0" y="0"/>
                </a:moveTo>
                <a:lnTo>
                  <a:pt x="1385143" y="0"/>
                </a:lnTo>
                <a:lnTo>
                  <a:pt x="1385143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36000" bIns="36000" numCol="1" spcCol="1270" anchor="t" anchorCtr="0">
            <a:noAutofit/>
          </a:bodyPr>
          <a:lstStyle/>
          <a:p>
            <a:pPr marL="0" marR="0" lvl="0" indent="0" algn="ctr" defTabSz="6223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12.07.2030</a:t>
            </a:r>
            <a:b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Aktualisierung 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 Dokumentation für 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RM EZG</a:t>
            </a:r>
          </a:p>
        </p:txBody>
      </p:sp>
      <p:sp>
        <p:nvSpPr>
          <p:cNvPr id="30" name="Ellipse 29"/>
          <p:cNvSpPr/>
          <p:nvPr/>
        </p:nvSpPr>
        <p:spPr>
          <a:xfrm>
            <a:off x="729112" y="2088776"/>
            <a:ext cx="366712" cy="366712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1" name="Ellipse 30"/>
          <p:cNvSpPr/>
          <p:nvPr/>
        </p:nvSpPr>
        <p:spPr>
          <a:xfrm>
            <a:off x="1836894" y="2088776"/>
            <a:ext cx="366712" cy="366712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2" name="Freihandform 31"/>
          <p:cNvSpPr/>
          <p:nvPr/>
        </p:nvSpPr>
        <p:spPr>
          <a:xfrm>
            <a:off x="1259633" y="1115785"/>
            <a:ext cx="1607090" cy="801866"/>
          </a:xfrm>
          <a:custGeom>
            <a:avLst/>
            <a:gdLst>
              <a:gd name="connsiteX0" fmla="*/ 0 w 1428301"/>
              <a:gd name="connsiteY0" fmla="*/ 0 h 1102073"/>
              <a:gd name="connsiteX1" fmla="*/ 1428301 w 1428301"/>
              <a:gd name="connsiteY1" fmla="*/ 0 h 1102073"/>
              <a:gd name="connsiteX2" fmla="*/ 1428301 w 1428301"/>
              <a:gd name="connsiteY2" fmla="*/ 1102073 h 1102073"/>
              <a:gd name="connsiteX3" fmla="*/ 0 w 1428301"/>
              <a:gd name="connsiteY3" fmla="*/ 1102073 h 1102073"/>
              <a:gd name="connsiteX4" fmla="*/ 0 w 1428301"/>
              <a:gd name="connsiteY4" fmla="*/ 0 h 110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301" h="1102073">
                <a:moveTo>
                  <a:pt x="0" y="0"/>
                </a:moveTo>
                <a:lnTo>
                  <a:pt x="1428301" y="0"/>
                </a:lnTo>
                <a:lnTo>
                  <a:pt x="1428301" y="1102073"/>
                </a:lnTo>
                <a:lnTo>
                  <a:pt x="0" y="11020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36000" bIns="36000" numCol="1" spcCol="1270" anchor="b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1E50A0"/>
                </a:solidFill>
                <a:effectLst/>
                <a:uLnTx/>
                <a:uFillTx/>
                <a:latin typeface="Arial"/>
              </a:rPr>
              <a:t>August 2024 </a:t>
            </a:r>
            <a:b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</a:br>
            <a:r>
              <a:rPr lang="de-DE" sz="1200" dirty="0" err="1">
                <a:solidFill>
                  <a:srgbClr val="1E50A0"/>
                </a:solidFill>
              </a:rPr>
              <a:t>RISKplus</a:t>
            </a:r>
            <a:r>
              <a:rPr lang="de-DE" sz="1200" dirty="0">
                <a:solidFill>
                  <a:srgbClr val="1E50A0"/>
                </a:solidFill>
              </a:rPr>
              <a:t> </a:t>
            </a:r>
            <a:br>
              <a:rPr lang="de-DE" sz="1200" dirty="0">
                <a:solidFill>
                  <a:srgbClr val="1E50A0"/>
                </a:solidFill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E50A0"/>
                </a:solidFill>
                <a:effectLst/>
                <a:uLnTx/>
                <a:uFillTx/>
                <a:latin typeface="Arial"/>
              </a:rPr>
              <a:t>Veröffentlichung 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E50A0"/>
                </a:solidFill>
                <a:effectLst/>
                <a:uLnTx/>
                <a:uFillTx/>
                <a:latin typeface="Arial"/>
              </a:rPr>
            </a:br>
            <a:r>
              <a:rPr kumimoji="0" lang="de-DE" sz="1200" b="0" i="0" u="none" strike="noStrike" kern="1200" cap="none" spc="0" normalizeH="0" noProof="0" dirty="0">
                <a:ln>
                  <a:noFill/>
                </a:ln>
                <a:solidFill>
                  <a:srgbClr val="1E50A0"/>
                </a:solidFill>
                <a:effectLst/>
                <a:uLnTx/>
                <a:uFillTx/>
                <a:latin typeface="Arial"/>
              </a:rPr>
              <a:t>für Risikomanagement im EZG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1E50A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Freihandform 32"/>
          <p:cNvSpPr/>
          <p:nvPr/>
        </p:nvSpPr>
        <p:spPr>
          <a:xfrm>
            <a:off x="338382" y="2757398"/>
            <a:ext cx="1148171" cy="674349"/>
          </a:xfrm>
          <a:custGeom>
            <a:avLst/>
            <a:gdLst>
              <a:gd name="connsiteX0" fmla="*/ 0 w 1428301"/>
              <a:gd name="connsiteY0" fmla="*/ 0 h 1102073"/>
              <a:gd name="connsiteX1" fmla="*/ 1428301 w 1428301"/>
              <a:gd name="connsiteY1" fmla="*/ 0 h 1102073"/>
              <a:gd name="connsiteX2" fmla="*/ 1428301 w 1428301"/>
              <a:gd name="connsiteY2" fmla="*/ 1102073 h 1102073"/>
              <a:gd name="connsiteX3" fmla="*/ 0 w 1428301"/>
              <a:gd name="connsiteY3" fmla="*/ 1102073 h 1102073"/>
              <a:gd name="connsiteX4" fmla="*/ 0 w 1428301"/>
              <a:gd name="connsiteY4" fmla="*/ 0 h 110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301" h="1102073">
                <a:moveTo>
                  <a:pt x="0" y="0"/>
                </a:moveTo>
                <a:lnTo>
                  <a:pt x="1428301" y="0"/>
                </a:lnTo>
                <a:lnTo>
                  <a:pt x="1428301" y="1102073"/>
                </a:lnTo>
                <a:lnTo>
                  <a:pt x="0" y="11020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36000" bIns="36000" numCol="1" spcCol="1270" anchor="b" anchorCtr="0">
            <a:noAutofit/>
          </a:bodyPr>
          <a:lstStyle/>
          <a:p>
            <a:pPr marL="0" marR="0" lvl="0" indent="0" algn="ctr" defTabSz="6223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1E5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Juni 2024</a:t>
            </a:r>
            <a:b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E5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RISKplus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E5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E5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Beginn Betatest-Phase</a:t>
            </a:r>
          </a:p>
        </p:txBody>
      </p:sp>
      <p:sp>
        <p:nvSpPr>
          <p:cNvPr id="34" name="Ellipse 33"/>
          <p:cNvSpPr/>
          <p:nvPr/>
        </p:nvSpPr>
        <p:spPr>
          <a:xfrm>
            <a:off x="2944676" y="2088776"/>
            <a:ext cx="366712" cy="366712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5" name="Freihandform 34"/>
          <p:cNvSpPr/>
          <p:nvPr/>
        </p:nvSpPr>
        <p:spPr>
          <a:xfrm>
            <a:off x="2343187" y="2786583"/>
            <a:ext cx="1569689" cy="800240"/>
          </a:xfrm>
          <a:custGeom>
            <a:avLst/>
            <a:gdLst>
              <a:gd name="connsiteX0" fmla="*/ 0 w 1428301"/>
              <a:gd name="connsiteY0" fmla="*/ 0 h 1102073"/>
              <a:gd name="connsiteX1" fmla="*/ 1428301 w 1428301"/>
              <a:gd name="connsiteY1" fmla="*/ 0 h 1102073"/>
              <a:gd name="connsiteX2" fmla="*/ 1428301 w 1428301"/>
              <a:gd name="connsiteY2" fmla="*/ 1102073 h 1102073"/>
              <a:gd name="connsiteX3" fmla="*/ 0 w 1428301"/>
              <a:gd name="connsiteY3" fmla="*/ 1102073 h 1102073"/>
              <a:gd name="connsiteX4" fmla="*/ 0 w 1428301"/>
              <a:gd name="connsiteY4" fmla="*/ 0 h 110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301" h="1102073">
                <a:moveTo>
                  <a:pt x="0" y="0"/>
                </a:moveTo>
                <a:lnTo>
                  <a:pt x="1428301" y="0"/>
                </a:lnTo>
                <a:lnTo>
                  <a:pt x="1428301" y="1102073"/>
                </a:lnTo>
                <a:lnTo>
                  <a:pt x="0" y="11020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36000" bIns="36000" numCol="1" spcCol="1270" anchor="b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1E50A0"/>
                </a:solidFill>
                <a:effectLst/>
                <a:uLnTx/>
                <a:uFillTx/>
                <a:latin typeface="Arial"/>
              </a:rPr>
              <a:t>2025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b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</a:br>
            <a:r>
              <a:rPr lang="de-DE" sz="1200" dirty="0" err="1">
                <a:solidFill>
                  <a:srgbClr val="1E50A0"/>
                </a:solidFill>
              </a:rPr>
              <a:t>RISKplus</a:t>
            </a:r>
            <a:r>
              <a:rPr lang="de-DE" sz="1200" dirty="0">
                <a:solidFill>
                  <a:srgbClr val="1E50A0"/>
                </a:solidFill>
              </a:rPr>
              <a:t> </a:t>
            </a:r>
            <a:br>
              <a:rPr lang="de-DE" sz="1200" dirty="0">
                <a:solidFill>
                  <a:srgbClr val="1E50A0"/>
                </a:solidFill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E50A0"/>
                </a:solidFill>
                <a:effectLst/>
                <a:uLnTx/>
                <a:uFillTx/>
                <a:latin typeface="Arial"/>
              </a:rPr>
              <a:t>Finalisierung </a:t>
            </a:r>
            <a:r>
              <a:rPr kumimoji="0" lang="de-DE" sz="1200" b="0" i="0" u="none" strike="noStrike" kern="1200" cap="none" spc="0" normalizeH="0" noProof="0" dirty="0">
                <a:ln>
                  <a:noFill/>
                </a:ln>
                <a:solidFill>
                  <a:srgbClr val="1E50A0"/>
                </a:solidFill>
                <a:effectLst/>
                <a:uLnTx/>
                <a:uFillTx/>
                <a:latin typeface="Arial"/>
              </a:rPr>
              <a:t>RM für Wasserversorgungs-anlagen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1E50A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4283968" y="3834244"/>
            <a:ext cx="351031" cy="366712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6" name="Ellipse 35"/>
          <p:cNvSpPr/>
          <p:nvPr/>
        </p:nvSpPr>
        <p:spPr>
          <a:xfrm>
            <a:off x="631512" y="3861222"/>
            <a:ext cx="366712" cy="366712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4650729" y="3879100"/>
            <a:ext cx="25936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00B050"/>
                </a:solidFill>
              </a:rPr>
              <a:t>Termine nach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TrinkwEGV</a:t>
            </a:r>
            <a:r>
              <a:rPr lang="de-DE" sz="1200" dirty="0">
                <a:solidFill>
                  <a:srgbClr val="00B050"/>
                </a:solidFill>
              </a:rPr>
              <a:t> /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TrinkwV</a:t>
            </a:r>
          </a:p>
        </p:txBody>
      </p:sp>
      <p:pic>
        <p:nvPicPr>
          <p:cNvPr id="38" name="Picture 2" descr="C:\Users\abecker\Dropbox\MAG-2013\Projekte\RISK_Plus\Projekt-Steckbrief\RISKPLUS-Projektsteckbrief\RiskPlus_v2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8"/>
          <a:stretch/>
        </p:blipFill>
        <p:spPr bwMode="auto">
          <a:xfrm>
            <a:off x="1691680" y="3837370"/>
            <a:ext cx="1475293" cy="3635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hteck 1"/>
          <p:cNvSpPr/>
          <p:nvPr/>
        </p:nvSpPr>
        <p:spPr>
          <a:xfrm>
            <a:off x="1022760" y="3872737"/>
            <a:ext cx="730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1E50A0"/>
                </a:solidFill>
              </a:rPr>
              <a:t>Termine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ZEITSTRAHL</a:t>
            </a:r>
          </a:p>
        </p:txBody>
      </p:sp>
    </p:spTree>
    <p:extLst>
      <p:ext uri="{BB962C8B-B14F-4D97-AF65-F5344CB8AC3E}">
        <p14:creationId xmlns:p14="http://schemas.microsoft.com/office/powerpoint/2010/main" val="344255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2" grpId="0"/>
      <p:bldP spid="33" grpId="0"/>
      <p:bldP spid="3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788988"/>
            <a:r>
              <a:rPr lang="de-DE" dirty="0"/>
              <a:t>Fazit: Warum          		</a:t>
            </a:r>
            <a:r>
              <a:rPr lang="de-DE"/>
              <a:t>  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9271" y="562000"/>
            <a:ext cx="8854729" cy="366593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000" dirty="0"/>
              <a:t>Regelwerks- und verordnungskonform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/>
              <a:t>Intuitive Benutzerführung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/>
              <a:t>Gemeinsame Bearbeitung durch WVU + Ing. Büro (o.ä.) möglich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/>
              <a:t>Umfangreiche Datengrundlage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/>
              <a:t>Umfassende Vorschlagslisten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/>
              <a:t>Automatisierte Dokumentationserstellung (ggf. Einsicht durch Behörde)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/>
              <a:t>Unkomplizierte Revision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0070C0"/>
                </a:solidFill>
              </a:rPr>
              <a:t>Minimierter Aufwand </a:t>
            </a:r>
            <a:br>
              <a:rPr lang="de-DE" b="1" dirty="0">
                <a:solidFill>
                  <a:srgbClr val="0070C0"/>
                </a:solidFill>
              </a:rPr>
            </a:br>
            <a:r>
              <a:rPr lang="de-DE" b="1" dirty="0">
                <a:solidFill>
                  <a:srgbClr val="0070C0"/>
                </a:solidFill>
                <a:sym typeface="Wingdings" panose="05000000000000000000" pitchFamily="2" charset="2"/>
              </a:rPr>
              <a:t> deutliche Zeitersparnis</a:t>
            </a:r>
            <a:endParaRPr lang="de-DE" b="1" dirty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de-DE" sz="1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8696" t="21394" r="10870" b="40095"/>
          <a:stretch/>
        </p:blipFill>
        <p:spPr>
          <a:xfrm>
            <a:off x="2699792" y="-39837"/>
            <a:ext cx="2664296" cy="57329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51870"/>
            <a:ext cx="4559914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56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Kontaktinformationen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dirty="0"/>
              <a:t>TZW: DVGW-Technologiezentrum Wasser</a:t>
            </a:r>
          </a:p>
          <a:p>
            <a:pPr lvl="1"/>
            <a:r>
              <a:rPr lang="de-DE" sz="1600" dirty="0"/>
              <a:t>Friederike Brauer </a:t>
            </a:r>
            <a:r>
              <a:rPr lang="de-DE" sz="1600" dirty="0">
                <a:hlinkClick r:id="rId2"/>
              </a:rPr>
              <a:t>friederike.brauer@tzw.de</a:t>
            </a:r>
            <a:endParaRPr lang="de-DE" sz="1600" dirty="0"/>
          </a:p>
          <a:p>
            <a:pPr lvl="1"/>
            <a:r>
              <a:rPr lang="de-DE" sz="1600" dirty="0"/>
              <a:t>Thilo Fischer </a:t>
            </a:r>
            <a:r>
              <a:rPr lang="de-DE" sz="1600" dirty="0">
                <a:hlinkClick r:id="rId3"/>
              </a:rPr>
              <a:t>thilo.fischer@tzw.de</a:t>
            </a:r>
            <a:r>
              <a:rPr lang="de-DE" sz="1600" dirty="0"/>
              <a:t> </a:t>
            </a:r>
          </a:p>
          <a:p>
            <a:pPr lvl="1"/>
            <a:r>
              <a:rPr lang="de-DE" sz="1600" dirty="0"/>
              <a:t>Sebastian Sturm </a:t>
            </a:r>
            <a:r>
              <a:rPr lang="de-DE" sz="1600" dirty="0">
                <a:hlinkClick r:id="rId4"/>
              </a:rPr>
              <a:t>sebastian.sturm@tzw.de</a:t>
            </a:r>
            <a:r>
              <a:rPr lang="de-DE" sz="1600" dirty="0"/>
              <a:t> </a:t>
            </a:r>
          </a:p>
          <a:p>
            <a:pPr lvl="1"/>
            <a:endParaRPr lang="de-DE" sz="1600" dirty="0"/>
          </a:p>
          <a:p>
            <a:pPr lvl="1"/>
            <a:endParaRPr lang="de-DE" sz="1600" dirty="0"/>
          </a:p>
          <a:p>
            <a:pPr lvl="1"/>
            <a:endParaRPr lang="de-DE" sz="1600" dirty="0"/>
          </a:p>
          <a:p>
            <a:r>
              <a:rPr lang="de-DE" sz="1800" dirty="0" err="1"/>
              <a:t>Disy</a:t>
            </a:r>
            <a:r>
              <a:rPr lang="de-DE" sz="1800" dirty="0"/>
              <a:t> Informationssysteme GmbH</a:t>
            </a:r>
          </a:p>
          <a:p>
            <a:pPr lvl="1"/>
            <a:r>
              <a:rPr lang="de-DE" sz="1600" dirty="0"/>
              <a:t>Torsten Brauer </a:t>
            </a:r>
            <a:r>
              <a:rPr lang="de-DE" sz="1600" dirty="0">
                <a:hlinkClick r:id="rId5"/>
              </a:rPr>
              <a:t>torsten.brauer@disy.net</a:t>
            </a:r>
            <a:endParaRPr lang="de-DE" sz="1600" dirty="0"/>
          </a:p>
          <a:p>
            <a:pPr lvl="1"/>
            <a:r>
              <a:rPr lang="de-DE" sz="1600" dirty="0"/>
              <a:t>Lukas Kawerau </a:t>
            </a:r>
            <a:r>
              <a:rPr lang="de-DE" sz="1600" dirty="0">
                <a:hlinkClick r:id="rId6"/>
              </a:rPr>
              <a:t>lukas.kawerau@disy.net</a:t>
            </a:r>
            <a:r>
              <a:rPr lang="de-DE" sz="1600" dirty="0"/>
              <a:t>  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627534"/>
            <a:ext cx="3167992" cy="1843378"/>
          </a:xfrm>
          <a:prstGeom prst="rect">
            <a:avLst/>
          </a:prstGeom>
        </p:spPr>
      </p:pic>
      <p:pic>
        <p:nvPicPr>
          <p:cNvPr id="7" name="Grafik 6" descr="Ein Bild, das Himmel, Natur enthält.&#10;&#10;Automatisch generierte Beschreibung">
            <a:extLst>
              <a:ext uri="{FF2B5EF4-FFF2-40B4-BE49-F238E27FC236}">
                <a16:creationId xmlns:a16="http://schemas.microsoft.com/office/drawing/2014/main" id="{5EB05500-635D-B283-3E1C-7BE828F083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650" t="24133" r="4102" b="2689"/>
          <a:stretch/>
        </p:blipFill>
        <p:spPr>
          <a:xfrm>
            <a:off x="5163352" y="2690994"/>
            <a:ext cx="3657120" cy="18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89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2618184" y="3666154"/>
            <a:ext cx="4782189" cy="120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058" tIns="30029" rIns="60058" bIns="30029"/>
          <a:lstStyle>
            <a:lvl1pPr marL="299932" indent="-299932" algn="l" defTabSz="801406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50A0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645" indent="-250737" algn="l" defTabSz="801406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50A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001359" indent="-199955" algn="l" defTabSz="801406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50A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402854" indent="-201542" algn="l" defTabSz="801406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802762" indent="-199955" algn="l" defTabSz="801406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259802" indent="-199955" algn="l" defTabSz="801406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716841" indent="-199955" algn="l" defTabSz="801406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173880" indent="-199955" algn="l" defTabSz="801406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630919" indent="-199955" algn="l" defTabSz="801406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801386">
              <a:buNone/>
              <a:defRPr/>
            </a:pPr>
            <a:r>
              <a:rPr lang="de-DE" altLang="de-DE" sz="1400" b="1" kern="0" dirty="0">
                <a:solidFill>
                  <a:srgbClr val="1E50A0"/>
                </a:solidFill>
                <a:latin typeface="Arial"/>
              </a:rPr>
              <a:t>Friederike Brauer, Thilo Fischer, Sebastian Sturm</a:t>
            </a:r>
            <a:br>
              <a:rPr lang="de-DE" altLang="de-DE" sz="1400" kern="0" dirty="0">
                <a:solidFill>
                  <a:srgbClr val="1E50A0"/>
                </a:solidFill>
                <a:latin typeface="Arial"/>
              </a:rPr>
            </a:br>
            <a:r>
              <a:rPr lang="de-DE" altLang="de-DE" sz="1100" kern="0" dirty="0">
                <a:solidFill>
                  <a:srgbClr val="1E50A0"/>
                </a:solidFill>
                <a:latin typeface="Arial"/>
              </a:rPr>
              <a:t>Abteilung Wasserversorgung / Sachgebiet Risikomanagement</a:t>
            </a:r>
            <a:br>
              <a:rPr lang="de-DE" altLang="de-DE" sz="1400" kern="0" dirty="0">
                <a:solidFill>
                  <a:srgbClr val="1E50A0"/>
                </a:solidFill>
                <a:latin typeface="Arial"/>
              </a:rPr>
            </a:br>
            <a:r>
              <a:rPr lang="de-DE" altLang="de-DE" sz="1050" kern="0" dirty="0">
                <a:solidFill>
                  <a:srgbClr val="000000"/>
                </a:solidFill>
                <a:latin typeface="Arial"/>
              </a:rPr>
              <a:t>TZW: DVGW-Technologiezentrum Wasser</a:t>
            </a:r>
            <a:br>
              <a:rPr lang="de-DE" altLang="de-DE" sz="1050" kern="0" dirty="0">
                <a:solidFill>
                  <a:srgbClr val="000000"/>
                </a:solidFill>
                <a:latin typeface="Arial"/>
              </a:rPr>
            </a:br>
            <a:r>
              <a:rPr lang="de-DE" altLang="de-DE" sz="1050" kern="0" dirty="0">
                <a:solidFill>
                  <a:srgbClr val="000000"/>
                </a:solidFill>
                <a:latin typeface="Arial"/>
              </a:rPr>
              <a:t>Karlsruher Straße 84</a:t>
            </a:r>
            <a:br>
              <a:rPr lang="de-DE" altLang="de-DE" sz="1050" kern="0" dirty="0">
                <a:solidFill>
                  <a:srgbClr val="000000"/>
                </a:solidFill>
                <a:latin typeface="Arial"/>
              </a:rPr>
            </a:br>
            <a:r>
              <a:rPr lang="de-DE" altLang="de-DE" sz="1050" kern="0" dirty="0">
                <a:solidFill>
                  <a:srgbClr val="000000"/>
                </a:solidFill>
                <a:latin typeface="Arial"/>
              </a:rPr>
              <a:t>76139 Karlsruhe</a:t>
            </a:r>
            <a:br>
              <a:rPr lang="de-DE" altLang="de-DE" sz="1050" kern="0" dirty="0">
                <a:solidFill>
                  <a:srgbClr val="000000"/>
                </a:solidFill>
                <a:latin typeface="Arial"/>
              </a:rPr>
            </a:br>
            <a:r>
              <a:rPr lang="de-DE" altLang="de-DE" sz="1050" kern="0" dirty="0">
                <a:solidFill>
                  <a:srgbClr val="000000"/>
                </a:solidFill>
                <a:latin typeface="Arial"/>
                <a:hlinkClick r:id="rId2"/>
              </a:rPr>
              <a:t>friederike.brauer@tzw.de</a:t>
            </a:r>
            <a:r>
              <a:rPr lang="de-DE" altLang="de-DE" sz="1050" kern="0" dirty="0">
                <a:solidFill>
                  <a:srgbClr val="000000"/>
                </a:solidFill>
                <a:latin typeface="Arial"/>
              </a:rPr>
              <a:t>, </a:t>
            </a:r>
            <a:r>
              <a:rPr lang="de-DE" altLang="de-DE" sz="1050" kern="0" dirty="0">
                <a:solidFill>
                  <a:srgbClr val="000000"/>
                </a:solidFill>
                <a:latin typeface="Arial"/>
                <a:hlinkClick r:id="rId3"/>
              </a:rPr>
              <a:t>thilo.fischer@tzw.de</a:t>
            </a:r>
            <a:r>
              <a:rPr lang="de-DE" altLang="de-DE" sz="1050" kern="0" dirty="0">
                <a:solidFill>
                  <a:srgbClr val="000000"/>
                </a:solidFill>
                <a:latin typeface="Arial"/>
              </a:rPr>
              <a:t>, </a:t>
            </a:r>
            <a:r>
              <a:rPr lang="de-DE" altLang="de-DE" sz="1050" kern="0" dirty="0">
                <a:solidFill>
                  <a:srgbClr val="000000"/>
                </a:solidFill>
                <a:latin typeface="Arial"/>
                <a:hlinkClick r:id="rId4"/>
              </a:rPr>
              <a:t>sebastian.sturm@tzw.de</a:t>
            </a:r>
            <a:endParaRPr lang="de-DE" altLang="de-DE" sz="1050" kern="0" dirty="0">
              <a:solidFill>
                <a:srgbClr val="000000"/>
              </a:solidFill>
              <a:latin typeface="Arial"/>
            </a:endParaRPr>
          </a:p>
          <a:p>
            <a:pPr marL="0" indent="0" defTabSz="801386">
              <a:buNone/>
              <a:defRPr/>
            </a:pPr>
            <a:br>
              <a:rPr lang="de-DE" altLang="de-DE" sz="1050" kern="0" dirty="0">
                <a:solidFill>
                  <a:srgbClr val="000000"/>
                </a:solidFill>
                <a:latin typeface="Arial"/>
              </a:rPr>
            </a:br>
            <a:endParaRPr lang="de-DE" altLang="de-DE" sz="105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09" y="483519"/>
            <a:ext cx="5256584" cy="3058687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304330" y="2012861"/>
            <a:ext cx="2313855" cy="2325939"/>
          </a:xfrm>
          <a:prstGeom prst="ellipse">
            <a:avLst/>
          </a:prstGeom>
          <a:solidFill>
            <a:srgbClr val="87A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de-DE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 rot="21123899">
            <a:off x="576669" y="2625691"/>
            <a:ext cx="17691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de-DE" sz="1400" dirty="0">
                <a:solidFill>
                  <a:srgbClr val="FFFFFF"/>
                </a:solidFill>
              </a:rPr>
              <a:t>Abonnieren Sie unseren Newsletter </a:t>
            </a:r>
            <a:r>
              <a:rPr lang="de-DE" sz="1400" b="1" dirty="0">
                <a:solidFill>
                  <a:srgbClr val="FFFFFF"/>
                </a:solidFill>
              </a:rPr>
              <a:t>TZW NEWS</a:t>
            </a:r>
            <a:r>
              <a:rPr lang="de-DE" sz="1400" dirty="0">
                <a:solidFill>
                  <a:srgbClr val="FFFFFF"/>
                </a:solidFill>
              </a:rPr>
              <a:t>. </a:t>
            </a:r>
            <a:br>
              <a:rPr lang="de-DE" sz="1400" dirty="0">
                <a:solidFill>
                  <a:srgbClr val="FFFFFF"/>
                </a:solidFill>
              </a:rPr>
            </a:br>
            <a:r>
              <a:rPr lang="de-DE" sz="1400" dirty="0">
                <a:solidFill>
                  <a:srgbClr val="FFFFFF"/>
                </a:solidFill>
              </a:rPr>
              <a:t>Anmeldung auf </a:t>
            </a:r>
          </a:p>
          <a:p>
            <a:pPr algn="ctr" defTabSz="914378"/>
            <a:r>
              <a:rPr lang="de-DE" sz="1400" dirty="0">
                <a:solidFill>
                  <a:srgbClr val="FFFFFF"/>
                </a:solidFill>
              </a:rPr>
              <a:t>www.tzw.de</a:t>
            </a:r>
            <a:endParaRPr lang="de-DE" sz="1600" dirty="0">
              <a:solidFill>
                <a:srgbClr val="FFFFFF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6725898" y="1397939"/>
            <a:ext cx="2313855" cy="23259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de-DE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 rot="753970">
            <a:off x="7000830" y="2029552"/>
            <a:ext cx="17639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de-DE" sz="1400" dirty="0">
                <a:solidFill>
                  <a:srgbClr val="FFFFFF"/>
                </a:solidFill>
              </a:rPr>
              <a:t>Abonnieren Sie unseren </a:t>
            </a:r>
            <a:r>
              <a:rPr lang="de-DE" sz="1400" dirty="0" err="1">
                <a:solidFill>
                  <a:srgbClr val="FFFFFF"/>
                </a:solidFill>
              </a:rPr>
              <a:t>RISKplus</a:t>
            </a:r>
            <a:r>
              <a:rPr lang="de-DE" sz="1400" dirty="0">
                <a:solidFill>
                  <a:srgbClr val="FFFFFF"/>
                </a:solidFill>
              </a:rPr>
              <a:t>-Newsletter durch eine Mail an </a:t>
            </a:r>
            <a:r>
              <a:rPr lang="de-DE" sz="1400" b="1" dirty="0">
                <a:solidFill>
                  <a:srgbClr val="FFFFFF"/>
                </a:solidFill>
              </a:rPr>
              <a:t>RISKplus@tzw.de</a:t>
            </a:r>
            <a:endParaRPr lang="de-DE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5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sz="2600" dirty="0"/>
              <a:t>TZW-RISIKOMANAGEMENT-ERFAHRUNGEN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777138" y="627534"/>
            <a:ext cx="52512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Mitarbeit bei …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DVGW-Merkblatt W 1001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UBA/TZW-WSP-Handbuch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DVGW-Wasserinformation Nr. 105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Arbeitshilfe WSG-Überwachung DVGW-LG BW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diverse Forschungsvorhaben,</a:t>
            </a:r>
            <a:r>
              <a:rPr kumimoji="0" lang="de-DE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u. a. BMBF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9542"/>
            <a:ext cx="2911720" cy="370770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0804">
            <a:off x="7139514" y="2418330"/>
            <a:ext cx="2160000" cy="2622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041">
            <a:off x="3179669" y="2351065"/>
            <a:ext cx="2160000" cy="2287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nhaltsplatzhalt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3501">
            <a:off x="5254308" y="2515849"/>
            <a:ext cx="2160000" cy="1254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65143">
            <a:off x="4110553" y="3719788"/>
            <a:ext cx="2160000" cy="2393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65143">
            <a:off x="5368417" y="4159821"/>
            <a:ext cx="2160000" cy="2392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43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601" y="2031320"/>
            <a:ext cx="356385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hteck 31"/>
          <p:cNvSpPr/>
          <p:nvPr/>
        </p:nvSpPr>
        <p:spPr bwMode="auto">
          <a:xfrm>
            <a:off x="5630092" y="2031320"/>
            <a:ext cx="381542" cy="165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148" y="158354"/>
            <a:ext cx="8517324" cy="367903"/>
          </a:xfrm>
        </p:spPr>
        <p:txBody>
          <a:bodyPr/>
          <a:lstStyle/>
          <a:p>
            <a:r>
              <a:rPr lang="de-DE" dirty="0"/>
              <a:t>RISIKOMANAGEMENTSYSTEM EINZUGSGEBIET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483383" y="195486"/>
            <a:ext cx="7006435" cy="3240360"/>
            <a:chOff x="448993" y="918066"/>
            <a:chExt cx="7275889" cy="3486394"/>
          </a:xfrm>
        </p:grpSpPr>
        <p:sp>
          <p:nvSpPr>
            <p:cNvPr id="6" name="Textfeld 5"/>
            <p:cNvSpPr txBox="1"/>
            <p:nvPr/>
          </p:nvSpPr>
          <p:spPr>
            <a:xfrm>
              <a:off x="448993" y="2743251"/>
              <a:ext cx="139615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rtl="0"/>
              <a:r>
                <a:rPr lang="de-DE" sz="1350" b="1" kern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Risikosteckbriefe</a:t>
              </a:r>
            </a:p>
          </p:txBody>
        </p:sp>
        <p:cxnSp>
          <p:nvCxnSpPr>
            <p:cNvPr id="7" name="Gerade Verbindung mit Pfeil 6"/>
            <p:cNvCxnSpPr/>
            <p:nvPr/>
          </p:nvCxnSpPr>
          <p:spPr bwMode="auto">
            <a:xfrm>
              <a:off x="5606638" y="2783229"/>
              <a:ext cx="500063" cy="584795"/>
            </a:xfrm>
            <a:prstGeom prst="straightConnector1">
              <a:avLst/>
            </a:prstGeom>
            <a:noFill/>
            <a:ln w="53975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Gerade Verbindung 18"/>
            <p:cNvCxnSpPr/>
            <p:nvPr/>
          </p:nvCxnSpPr>
          <p:spPr bwMode="auto">
            <a:xfrm>
              <a:off x="3602699" y="4404460"/>
              <a:ext cx="867820" cy="0"/>
            </a:xfrm>
            <a:prstGeom prst="line">
              <a:avLst/>
            </a:prstGeom>
            <a:noFill/>
            <a:ln w="53975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Gerade Verbindung 21"/>
            <p:cNvCxnSpPr/>
            <p:nvPr/>
          </p:nvCxnSpPr>
          <p:spPr bwMode="auto">
            <a:xfrm flipV="1">
              <a:off x="2220125" y="2748207"/>
              <a:ext cx="648616" cy="520502"/>
            </a:xfrm>
            <a:prstGeom prst="line">
              <a:avLst/>
            </a:prstGeom>
            <a:noFill/>
            <a:ln w="53975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" name="Gruppieren 9"/>
            <p:cNvGrpSpPr/>
            <p:nvPr/>
          </p:nvGrpSpPr>
          <p:grpSpPr>
            <a:xfrm>
              <a:off x="2348921" y="918066"/>
              <a:ext cx="3557104" cy="2626439"/>
              <a:chOff x="2082595" y="275651"/>
              <a:chExt cx="5111420" cy="3948628"/>
            </a:xfrm>
          </p:grpSpPr>
          <p:pic>
            <p:nvPicPr>
              <p:cNvPr id="16" name="Picture 8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641"/>
              <a:stretch/>
            </p:blipFill>
            <p:spPr bwMode="auto">
              <a:xfrm>
                <a:off x="3282024" y="1312659"/>
                <a:ext cx="3911991" cy="29116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>
                  <a:rot lat="18262092" lon="2812979" rev="192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7" name="Picture 7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607"/>
              <a:stretch/>
            </p:blipFill>
            <p:spPr bwMode="auto">
              <a:xfrm>
                <a:off x="2802950" y="793166"/>
                <a:ext cx="3961129" cy="29116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>
                  <a:rot lat="18262092" lon="2812979" rev="192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8" name="Picture 6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599"/>
              <a:stretch/>
            </p:blipFill>
            <p:spPr bwMode="auto">
              <a:xfrm>
                <a:off x="2327457" y="275651"/>
                <a:ext cx="3960858" cy="291162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>
                  <a:rot lat="18262092" lon="2812979" rev="192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9" name="Textfeld 18"/>
              <p:cNvSpPr txBox="1"/>
              <p:nvPr/>
            </p:nvSpPr>
            <p:spPr>
              <a:xfrm>
                <a:off x="2082595" y="975488"/>
                <a:ext cx="608575" cy="451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rtl="0"/>
                <a:r>
                  <a:rPr lang="de-DE" sz="1350" b="1" kern="120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GIS</a:t>
                </a:r>
              </a:p>
            </p:txBody>
          </p:sp>
        </p:grpSp>
        <p:sp>
          <p:nvSpPr>
            <p:cNvPr id="14" name="Textfeld 13"/>
            <p:cNvSpPr txBox="1"/>
            <p:nvPr/>
          </p:nvSpPr>
          <p:spPr>
            <a:xfrm>
              <a:off x="6030251" y="2545050"/>
              <a:ext cx="169463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rtl="0"/>
              <a:r>
                <a:rPr lang="de-DE" sz="1350" b="1" kern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Maßnahmentabellen</a:t>
              </a:r>
            </a:p>
          </p:txBody>
        </p:sp>
      </p:grpSp>
      <p:pic>
        <p:nvPicPr>
          <p:cNvPr id="22" name="Grafik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77" y="2611302"/>
            <a:ext cx="1800000" cy="254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89" y="2523387"/>
            <a:ext cx="1800000" cy="254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2" y="2435470"/>
            <a:ext cx="1800000" cy="254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5" y="2347553"/>
            <a:ext cx="1800000" cy="254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8" y="2259636"/>
            <a:ext cx="1800000" cy="254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90" y="2637238"/>
            <a:ext cx="3401384" cy="240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hteck 2"/>
          <p:cNvSpPr/>
          <p:nvPr/>
        </p:nvSpPr>
        <p:spPr bwMode="auto">
          <a:xfrm>
            <a:off x="251520" y="2170773"/>
            <a:ext cx="432048" cy="400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683568" y="2435470"/>
            <a:ext cx="792088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332592" y="4528460"/>
            <a:ext cx="792088" cy="59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1331640" y="3992069"/>
            <a:ext cx="144016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1524173" y="3992068"/>
            <a:ext cx="242411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1094487" y="4034267"/>
            <a:ext cx="242411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Rechteck 29"/>
          <p:cNvSpPr/>
          <p:nvPr/>
        </p:nvSpPr>
        <p:spPr bwMode="auto">
          <a:xfrm>
            <a:off x="2383768" y="3894183"/>
            <a:ext cx="242411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5133059" y="2692194"/>
            <a:ext cx="381542" cy="165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7236296" y="2857949"/>
            <a:ext cx="936104" cy="2299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76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PROJEKT-GESAMTZIEL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Innovatives, benutzerfreundliches Softwarewerkzeug </a:t>
            </a:r>
          </a:p>
          <a:p>
            <a:r>
              <a:rPr lang="de-DE" sz="2000" dirty="0"/>
              <a:t>Regelwerkskonforme Unterstützung aller Arbeits­schritte des Risikomanagements</a:t>
            </a:r>
          </a:p>
          <a:p>
            <a:r>
              <a:rPr lang="de-DE" sz="2000" dirty="0"/>
              <a:t>Abbildung aller Prozessschritte </a:t>
            </a:r>
            <a:br>
              <a:rPr lang="de-DE" sz="2000" dirty="0"/>
            </a:br>
            <a:r>
              <a:rPr lang="de-DE" sz="2000" dirty="0"/>
              <a:t>von EZG bis Übergabe an den Verbraucher</a:t>
            </a:r>
          </a:p>
          <a:p>
            <a:r>
              <a:rPr lang="de-DE" sz="2000" dirty="0"/>
              <a:t>Web-GIS für Bearbeitung des Einzugsgebietes </a:t>
            </a:r>
          </a:p>
          <a:p>
            <a:r>
              <a:rPr lang="de-DE" sz="2000" dirty="0"/>
              <a:t>Auf­wand und Fehler­mög­lich­keiten minimieren!</a:t>
            </a:r>
          </a:p>
          <a:p>
            <a:r>
              <a:rPr lang="de-DE" sz="2000" dirty="0"/>
              <a:t>Praxispartner:</a:t>
            </a:r>
          </a:p>
          <a:p>
            <a:endParaRPr lang="de-DE" sz="2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41" y="-388051"/>
            <a:ext cx="3384427" cy="1521042"/>
          </a:xfrm>
          <a:prstGeom prst="rect">
            <a:avLst/>
          </a:prstGeom>
        </p:spPr>
      </p:pic>
      <p:pic>
        <p:nvPicPr>
          <p:cNvPr id="7" name="Picture 3"/>
          <p:cNvPicPr/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0913" y="3783250"/>
            <a:ext cx="1903095" cy="459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83" y="3723878"/>
            <a:ext cx="2093595" cy="55181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01"/>
          <a:stretch/>
        </p:blipFill>
        <p:spPr bwMode="auto">
          <a:xfrm>
            <a:off x="6997810" y="1779662"/>
            <a:ext cx="1769952" cy="167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267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9272" y="738783"/>
            <a:ext cx="5722887" cy="3665934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altLang="de-DE" sz="1700" b="1" dirty="0">
                <a:solidFill>
                  <a:srgbClr val="1E50A0"/>
                </a:solidFill>
              </a:rPr>
              <a:t>Gewährleistung der Versorgungssicherheit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700" b="1" dirty="0">
                <a:solidFill>
                  <a:srgbClr val="1E50A0"/>
                </a:solidFill>
              </a:rPr>
              <a:t>Vermeidung von Beeinträchtigungen der </a:t>
            </a:r>
            <a:br>
              <a:rPr lang="de-DE" sz="1700" b="1" dirty="0">
                <a:solidFill>
                  <a:srgbClr val="1E50A0"/>
                </a:solidFill>
              </a:rPr>
            </a:br>
            <a:r>
              <a:rPr lang="de-DE" sz="1700" b="1" dirty="0">
                <a:solidFill>
                  <a:srgbClr val="1E50A0"/>
                </a:solidFill>
              </a:rPr>
              <a:t>Wasserqualität </a:t>
            </a:r>
          </a:p>
          <a:p>
            <a:pPr marL="447675" lvl="1" indent="-182563">
              <a:spcBef>
                <a:spcPts val="300"/>
              </a:spcBef>
              <a:spcAft>
                <a:spcPts val="300"/>
              </a:spcAft>
            </a:pPr>
            <a:r>
              <a:rPr lang="de-DE" altLang="de-DE" sz="1500" dirty="0">
                <a:solidFill>
                  <a:srgbClr val="1E50A0"/>
                </a:solidFill>
              </a:rPr>
              <a:t>Ergänzung der Endproduktkontrolle nach TrinkwV</a:t>
            </a:r>
          </a:p>
          <a:p>
            <a:pPr marL="447675" lvl="1" indent="-182563">
              <a:spcBef>
                <a:spcPts val="300"/>
              </a:spcBef>
              <a:spcAft>
                <a:spcPts val="300"/>
              </a:spcAft>
            </a:pPr>
            <a:r>
              <a:rPr lang="de-DE" altLang="de-DE" sz="1500" dirty="0">
                <a:solidFill>
                  <a:srgbClr val="1E50A0"/>
                </a:solidFill>
              </a:rPr>
              <a:t>Identifizierung und Beseitigung von Schwachstellen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altLang="de-DE" sz="1700" dirty="0"/>
              <a:t>Priorisierung im betrieblichen Alltag und </a:t>
            </a:r>
            <a:br>
              <a:rPr lang="de-DE" altLang="de-DE" sz="1700" dirty="0"/>
            </a:br>
            <a:r>
              <a:rPr lang="de-DE" altLang="de-DE" sz="1700" dirty="0"/>
              <a:t>Unterstützung bei der Planung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altLang="de-DE" sz="1700" dirty="0"/>
              <a:t>Innerbetrieblicher Erfahrungsaustausch, </a:t>
            </a:r>
            <a:br>
              <a:rPr lang="de-DE" altLang="de-DE" sz="1700" dirty="0"/>
            </a:br>
            <a:r>
              <a:rPr lang="de-DE" altLang="de-DE" sz="1700" dirty="0"/>
              <a:t>Sicherung praktischen Betriebswissens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700" dirty="0"/>
              <a:t>Unterstützung der internen und externen Kommunikation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700" dirty="0"/>
              <a:t>Grundlage für den risikobasierten Untersuchungsplan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ZIELE IM RISIKOMANAGEMENT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5324" y="771550"/>
            <a:ext cx="3650723" cy="317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chtungspfeil 5"/>
          <p:cNvSpPr/>
          <p:nvPr/>
        </p:nvSpPr>
        <p:spPr bwMode="auto">
          <a:xfrm rot="5400000">
            <a:off x="7396090" y="2988020"/>
            <a:ext cx="576066" cy="2623847"/>
          </a:xfrm>
          <a:prstGeom prst="homePlate">
            <a:avLst>
              <a:gd name="adj" fmla="val 26270"/>
            </a:avLst>
          </a:prstGeom>
          <a:solidFill>
            <a:srgbClr val="1E50A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Risikobasierter Untersuchungsplan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 bwMode="auto">
          <a:xfrm>
            <a:off x="7668344" y="3795886"/>
            <a:ext cx="0" cy="26906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80211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Partner: </a:t>
            </a:r>
            <a:r>
              <a:rPr lang="de-DE" dirty="0" err="1"/>
              <a:t>Disy</a:t>
            </a:r>
            <a:r>
              <a:rPr lang="de-DE" dirty="0"/>
              <a:t> Informationssysteme GmbH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dirty="0"/>
              <a:t>Disy ist führender Anbieter von Lösungen zur Datenanalyse und zum Berichtswesen für Bundes- und Landesbehörden im deutschsprachigen Raum.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sz="1800" dirty="0"/>
              <a:t>Gründung 1997</a:t>
            </a:r>
          </a:p>
          <a:p>
            <a:r>
              <a:rPr lang="de-DE" sz="1800" dirty="0"/>
              <a:t>Standort Karlsruhe</a:t>
            </a:r>
          </a:p>
          <a:p>
            <a:r>
              <a:rPr lang="de-DE" sz="1800" dirty="0"/>
              <a:t>200 Mitarbeiter</a:t>
            </a:r>
          </a:p>
        </p:txBody>
      </p:sp>
      <p:pic>
        <p:nvPicPr>
          <p:cNvPr id="4" name="Grafik 3" descr="Ein Bild, das Himmel, Natur enthält.&#10;&#10;Automatisch generierte Beschreibung">
            <a:extLst>
              <a:ext uri="{FF2B5EF4-FFF2-40B4-BE49-F238E27FC236}">
                <a16:creationId xmlns:a16="http://schemas.microsoft.com/office/drawing/2014/main" id="{5EB05500-635D-B283-3E1C-7BE828F08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0" t="24133" r="4102" b="2689"/>
          <a:stretch/>
        </p:blipFill>
        <p:spPr>
          <a:xfrm>
            <a:off x="3779912" y="1779663"/>
            <a:ext cx="4328974" cy="2160240"/>
          </a:xfrm>
          <a:prstGeom prst="rect">
            <a:avLst/>
          </a:prstGeom>
        </p:spPr>
      </p:pic>
      <p:pic>
        <p:nvPicPr>
          <p:cNvPr id="5" name="Grafik 4" descr="Ein Bild, das Text, Elektronik, Anzeige, Computer enthält.&#10;&#10;Automatisch generierte Beschreibung">
            <a:extLst>
              <a:ext uri="{FF2B5EF4-FFF2-40B4-BE49-F238E27FC236}">
                <a16:creationId xmlns:a16="http://schemas.microsoft.com/office/drawing/2014/main" id="{8870E78B-2559-673E-06E6-B37E4B6F5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981" y="2714899"/>
            <a:ext cx="2268572" cy="181004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9574497-556E-4B93-6DB4-CD1B1952E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71" y="2987667"/>
            <a:ext cx="1269454" cy="808219"/>
          </a:xfrm>
          <a:prstGeom prst="rect">
            <a:avLst/>
          </a:prstGeom>
        </p:spPr>
      </p:pic>
      <p:pic>
        <p:nvPicPr>
          <p:cNvPr id="8" name="Grafik 7" descr="Ein Bild, das Text, Schrift, Visitenkarte, Screenshot enthält.&#10;&#10;Automatisch generierte Beschreibung">
            <a:extLst>
              <a:ext uri="{FF2B5EF4-FFF2-40B4-BE49-F238E27FC236}">
                <a16:creationId xmlns:a16="http://schemas.microsoft.com/office/drawing/2014/main" id="{03C20CD0-D29A-C7A4-E8EE-DE7E37FEB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155" y="3064144"/>
            <a:ext cx="983598" cy="6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62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0" y="4466170"/>
            <a:ext cx="2843808" cy="677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8450" name="Grafik 23" descr="EDTA-coordinating-a-copper(II)-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048" y="3647435"/>
            <a:ext cx="912981" cy="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hteck 20"/>
          <p:cNvSpPr>
            <a:spLocks noChangeArrowheads="1"/>
          </p:cNvSpPr>
          <p:nvPr/>
        </p:nvSpPr>
        <p:spPr bwMode="auto">
          <a:xfrm>
            <a:off x="1089156" y="4371950"/>
            <a:ext cx="10739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200" dirty="0">
                <a:solidFill>
                  <a:srgbClr val="000000"/>
                </a:solidFill>
              </a:rPr>
              <a:t>Stoffe bzw. Organismen</a:t>
            </a:r>
          </a:p>
        </p:txBody>
      </p:sp>
      <p:sp>
        <p:nvSpPr>
          <p:cNvPr id="18442" name="Rechteck 18"/>
          <p:cNvSpPr>
            <a:spLocks noChangeArrowheads="1"/>
          </p:cNvSpPr>
          <p:nvPr/>
        </p:nvSpPr>
        <p:spPr bwMode="auto">
          <a:xfrm>
            <a:off x="561491" y="974252"/>
            <a:ext cx="3362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tabLst>
                <a:tab pos="133350" algn="l"/>
              </a:tabLst>
              <a:defRPr/>
            </a:pPr>
            <a:r>
              <a:rPr lang="de-DE" altLang="de-DE" sz="1200" dirty="0">
                <a:solidFill>
                  <a:srgbClr val="000000"/>
                </a:solidFill>
                <a:sym typeface="Wingdings" panose="05000000000000000000" pitchFamily="2" charset="2"/>
              </a:rPr>
              <a:t>Anlegen von Anlagen (z. B. Aktivkohlefilter, Hochbehälter,…) oder EZG-Info (WebGIS)</a:t>
            </a:r>
            <a:endParaRPr lang="de-DE" altLang="de-DE" sz="1400" dirty="0">
              <a:solidFill>
                <a:srgbClr val="000000"/>
              </a:solidFill>
            </a:endParaRPr>
          </a:p>
        </p:txBody>
      </p:sp>
      <p:sp>
        <p:nvSpPr>
          <p:cNvPr id="18448" name="Rechteck 37"/>
          <p:cNvSpPr>
            <a:spLocks noChangeArrowheads="1"/>
          </p:cNvSpPr>
          <p:nvPr/>
        </p:nvSpPr>
        <p:spPr bwMode="auto">
          <a:xfrm>
            <a:off x="4355976" y="2696770"/>
            <a:ext cx="16263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000000"/>
                </a:solidFill>
              </a:rPr>
              <a:t>Anfangsrisiko ohne Maßnahmen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RISIKOMANAGEMENT IN </a:t>
            </a:r>
          </a:p>
        </p:txBody>
      </p:sp>
      <p:sp>
        <p:nvSpPr>
          <p:cNvPr id="29" name="Rechteck 16"/>
          <p:cNvSpPr>
            <a:spLocks noChangeArrowheads="1"/>
          </p:cNvSpPr>
          <p:nvPr/>
        </p:nvSpPr>
        <p:spPr bwMode="auto">
          <a:xfrm>
            <a:off x="1294924" y="2896351"/>
            <a:ext cx="1918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000000"/>
                </a:solidFill>
              </a:rPr>
              <a:t>Gefährdungsereignis</a:t>
            </a:r>
          </a:p>
        </p:txBody>
      </p:sp>
      <p:sp>
        <p:nvSpPr>
          <p:cNvPr id="30" name="Plus 29"/>
          <p:cNvSpPr/>
          <p:nvPr/>
        </p:nvSpPr>
        <p:spPr>
          <a:xfrm>
            <a:off x="2123728" y="3438701"/>
            <a:ext cx="270272" cy="270272"/>
          </a:xfrm>
          <a:prstGeom prst="mathPlus">
            <a:avLst/>
          </a:prstGeom>
          <a:solidFill>
            <a:srgbClr val="1E50A0"/>
          </a:solidFill>
          <a:ln>
            <a:solidFill>
              <a:srgbClr val="1E5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25350" y="3423796"/>
            <a:ext cx="109837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350" dirty="0">
                <a:solidFill>
                  <a:srgbClr val="000000"/>
                </a:solidFill>
                <a:latin typeface="Arial"/>
                <a:cs typeface="+mn-cs"/>
              </a:rPr>
              <a:t>Gefährdung</a:t>
            </a:r>
            <a:endParaRPr lang="de-DE" sz="135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2" name="Geschweifte Klammer rechts 31"/>
          <p:cNvSpPr/>
          <p:nvPr/>
        </p:nvSpPr>
        <p:spPr>
          <a:xfrm rot="16200000">
            <a:off x="2171980" y="2336790"/>
            <a:ext cx="164411" cy="20337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" b="-1"/>
          <a:stretch/>
        </p:blipFill>
        <p:spPr>
          <a:xfrm rot="6128259">
            <a:off x="753341" y="1508889"/>
            <a:ext cx="909644" cy="972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304831"/>
            <a:ext cx="1566620" cy="1266919"/>
          </a:xfrm>
          <a:prstGeom prst="rect">
            <a:avLst/>
          </a:prstGeom>
        </p:spPr>
      </p:pic>
      <p:sp>
        <p:nvSpPr>
          <p:cNvPr id="40" name="Rechteck 37"/>
          <p:cNvSpPr>
            <a:spLocks noChangeArrowheads="1"/>
          </p:cNvSpPr>
          <p:nvPr/>
        </p:nvSpPr>
        <p:spPr bwMode="auto">
          <a:xfrm>
            <a:off x="6963944" y="2589048"/>
            <a:ext cx="18565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000000"/>
                </a:solidFill>
              </a:rPr>
              <a:t>Zuordnung und Bewertung von Maßnahmen</a:t>
            </a:r>
          </a:p>
        </p:txBody>
      </p:sp>
      <p:sp>
        <p:nvSpPr>
          <p:cNvPr id="46" name="Rechteck 37"/>
          <p:cNvSpPr>
            <a:spLocks noChangeArrowheads="1"/>
          </p:cNvSpPr>
          <p:nvPr/>
        </p:nvSpPr>
        <p:spPr bwMode="auto">
          <a:xfrm>
            <a:off x="6633245" y="3507703"/>
            <a:ext cx="2316005" cy="970745"/>
          </a:xfrm>
          <a:prstGeom prst="round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de-DE" altLang="de-DE" sz="1400" dirty="0">
                <a:solidFill>
                  <a:srgbClr val="1E50A0"/>
                </a:solidFill>
                <a:sym typeface="Wingdings" panose="05000000000000000000" pitchFamily="2" charset="2"/>
              </a:rPr>
            </a:br>
            <a:br>
              <a:rPr lang="de-DE" altLang="de-DE" sz="1400" dirty="0">
                <a:solidFill>
                  <a:srgbClr val="1E50A0"/>
                </a:solidFill>
                <a:sym typeface="Wingdings" panose="05000000000000000000" pitchFamily="2" charset="2"/>
              </a:rPr>
            </a:br>
            <a:endParaRPr lang="de-DE" altLang="de-DE" sz="1400" dirty="0">
              <a:solidFill>
                <a:srgbClr val="1E50A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225" y="1487795"/>
            <a:ext cx="2125942" cy="719860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2610035" y="3423796"/>
            <a:ext cx="80983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350" dirty="0">
                <a:solidFill>
                  <a:srgbClr val="000000"/>
                </a:solidFill>
                <a:latin typeface="Arial"/>
                <a:cs typeface="+mn-cs"/>
              </a:rPr>
              <a:t>Ereignis</a:t>
            </a:r>
            <a:endParaRPr lang="de-DE" sz="135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2" name="Grafik 11" descr="Datei:Achtung.svg – Wikibooks, Sammlung freier Lehr-, Sach- und Fachbücher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3721880"/>
            <a:ext cx="780680" cy="683717"/>
          </a:xfrm>
          <a:prstGeom prst="rect">
            <a:avLst/>
          </a:prstGeom>
        </p:spPr>
      </p:pic>
      <p:pic>
        <p:nvPicPr>
          <p:cNvPr id="17" name="Grafik 16" descr="Free illustration: Legal, Law, Paragraph, 3D Figure - Free Image on ...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47" r="41141"/>
          <a:stretch/>
        </p:blipFill>
        <p:spPr>
          <a:xfrm>
            <a:off x="6948264" y="1331209"/>
            <a:ext cx="720080" cy="1181429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788024" y="3704714"/>
            <a:ext cx="1428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Bewertung des </a:t>
            </a:r>
            <a:br>
              <a:rPr lang="de-DE" sz="1400" dirty="0"/>
            </a:br>
            <a:r>
              <a:rPr lang="de-DE" sz="1400" dirty="0"/>
              <a:t>Restrisikos</a:t>
            </a:r>
          </a:p>
        </p:txBody>
      </p:sp>
      <p:sp>
        <p:nvSpPr>
          <p:cNvPr id="8" name="Abgerundetes Rechteck 7"/>
          <p:cNvSpPr/>
          <p:nvPr/>
        </p:nvSpPr>
        <p:spPr bwMode="auto">
          <a:xfrm>
            <a:off x="390716" y="1024831"/>
            <a:ext cx="3528392" cy="1497846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75632" y="627534"/>
            <a:ext cx="313258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SYSTEMBESCHREIBUNG</a:t>
            </a: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390716" y="2919461"/>
            <a:ext cx="3528392" cy="1988067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75632" y="2580397"/>
            <a:ext cx="323524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C000"/>
                </a:solidFill>
              </a:rPr>
              <a:t>GEFÄHRDUNGSANALYSE</a:t>
            </a: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4139952" y="1239990"/>
            <a:ext cx="2349277" cy="305995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4081499" y="627534"/>
            <a:ext cx="26196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RISIKOBEWERTUNG</a:t>
            </a:r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6588224" y="1239990"/>
            <a:ext cx="2376264" cy="2087722"/>
          </a:xfrm>
          <a:prstGeom prst="round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6648483" y="627534"/>
            <a:ext cx="22557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7030A0"/>
                </a:solidFill>
              </a:rPr>
              <a:t>RISIKO-</a:t>
            </a:r>
          </a:p>
          <a:p>
            <a:r>
              <a:rPr lang="de-DE" b="1" dirty="0">
                <a:solidFill>
                  <a:srgbClr val="7030A0"/>
                </a:solidFill>
              </a:rPr>
              <a:t>BEHERRSCHUNG</a:t>
            </a:r>
          </a:p>
        </p:txBody>
      </p:sp>
      <p:sp>
        <p:nvSpPr>
          <p:cNvPr id="34" name="Rechteck 33"/>
          <p:cNvSpPr/>
          <p:nvPr/>
        </p:nvSpPr>
        <p:spPr>
          <a:xfrm>
            <a:off x="6963944" y="3512063"/>
            <a:ext cx="17267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1400" dirty="0">
                <a:sym typeface="Wingdings" panose="05000000000000000000" pitchFamily="2" charset="2"/>
              </a:rPr>
              <a:t>Ableitung von </a:t>
            </a:r>
            <a:br>
              <a:rPr lang="de-DE" altLang="de-DE" sz="1400" dirty="0">
                <a:sym typeface="Wingdings" panose="05000000000000000000" pitchFamily="2" charset="2"/>
              </a:rPr>
            </a:br>
            <a:r>
              <a:rPr lang="de-DE" altLang="de-DE" sz="1400" dirty="0">
                <a:sym typeface="Wingdings" panose="05000000000000000000" pitchFamily="2" charset="2"/>
              </a:rPr>
              <a:t>Handlungsbedarf,</a:t>
            </a:r>
          </a:p>
          <a:p>
            <a:r>
              <a:rPr lang="de-DE" altLang="de-DE" sz="1400" dirty="0"/>
              <a:t>Anpassung </a:t>
            </a:r>
            <a:br>
              <a:rPr lang="de-DE" altLang="de-DE" sz="1400" dirty="0"/>
            </a:br>
            <a:r>
              <a:rPr lang="de-DE" altLang="de-DE" sz="1400" dirty="0"/>
              <a:t>Untersuchungsplan</a:t>
            </a:r>
          </a:p>
        </p:txBody>
      </p:sp>
      <p:cxnSp>
        <p:nvCxnSpPr>
          <p:cNvPr id="27" name="Gerade Verbindung mit Pfeil 26"/>
          <p:cNvCxnSpPr/>
          <p:nvPr/>
        </p:nvCxnSpPr>
        <p:spPr>
          <a:xfrm flipV="1">
            <a:off x="3610877" y="2259533"/>
            <a:ext cx="0" cy="888281"/>
          </a:xfrm>
          <a:prstGeom prst="straightConnector1">
            <a:avLst/>
          </a:prstGeom>
          <a:ln w="38100">
            <a:solidFill>
              <a:srgbClr val="1E50A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>
            <a:stCxn id="18448" idx="2"/>
          </p:cNvCxnSpPr>
          <p:nvPr/>
        </p:nvCxnSpPr>
        <p:spPr>
          <a:xfrm>
            <a:off x="5169157" y="3219990"/>
            <a:ext cx="261157" cy="526910"/>
          </a:xfrm>
          <a:prstGeom prst="straightConnector1">
            <a:avLst/>
          </a:prstGeom>
          <a:ln w="38100">
            <a:solidFill>
              <a:srgbClr val="1E5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3888003" y="3007678"/>
            <a:ext cx="502226" cy="2058"/>
          </a:xfrm>
          <a:prstGeom prst="straightConnector1">
            <a:avLst/>
          </a:prstGeom>
          <a:ln w="38100">
            <a:solidFill>
              <a:srgbClr val="1E5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 flipH="1">
            <a:off x="5624359" y="3118768"/>
            <a:ext cx="1240334" cy="603112"/>
          </a:xfrm>
          <a:prstGeom prst="straightConnector1">
            <a:avLst/>
          </a:prstGeom>
          <a:ln w="38100">
            <a:solidFill>
              <a:srgbClr val="1E5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>
            <a:off x="6156176" y="3966324"/>
            <a:ext cx="801683" cy="0"/>
          </a:xfrm>
          <a:prstGeom prst="straightConnector1">
            <a:avLst/>
          </a:prstGeom>
          <a:ln w="38100">
            <a:solidFill>
              <a:srgbClr val="1E5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18448" idx="3"/>
            <a:endCxn id="40" idx="1"/>
          </p:cNvCxnSpPr>
          <p:nvPr/>
        </p:nvCxnSpPr>
        <p:spPr>
          <a:xfrm>
            <a:off x="5982337" y="2958380"/>
            <a:ext cx="981607" cy="0"/>
          </a:xfrm>
          <a:prstGeom prst="straightConnector1">
            <a:avLst/>
          </a:prstGeom>
          <a:ln w="38100">
            <a:solidFill>
              <a:srgbClr val="1E5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9"/>
          <a:srcRect t="19428" b="33231"/>
          <a:stretch/>
        </p:blipFill>
        <p:spPr>
          <a:xfrm>
            <a:off x="4499941" y="-92547"/>
            <a:ext cx="3384427" cy="72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  <p:bldP spid="18442" grpId="0"/>
      <p:bldP spid="18448" grpId="0"/>
      <p:bldP spid="29" grpId="0"/>
      <p:bldP spid="30" grpId="0" animBg="1"/>
      <p:bldP spid="5" grpId="0"/>
      <p:bldP spid="32" grpId="0" animBg="1"/>
      <p:bldP spid="40" grpId="0"/>
      <p:bldP spid="46" grpId="0" animBg="1"/>
      <p:bldP spid="25" grpId="0"/>
      <p:bldP spid="19" grpId="0"/>
      <p:bldP spid="8" grpId="0" animBg="1"/>
      <p:bldP spid="9" grpId="0"/>
      <p:bldP spid="10" grpId="0" animBg="1"/>
      <p:bldP spid="33" grpId="0"/>
      <p:bldP spid="15" grpId="0" animBg="1"/>
      <p:bldP spid="37" grpId="0"/>
      <p:bldP spid="18" grpId="0" animBg="1"/>
      <p:bldP spid="41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WILLKOMMEN BEI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-388051"/>
            <a:ext cx="3384427" cy="1521042"/>
          </a:xfrm>
          <a:prstGeom prst="rect">
            <a:avLst/>
          </a:prstGeom>
        </p:spPr>
      </p:pic>
      <p:pic>
        <p:nvPicPr>
          <p:cNvPr id="7" name="Grafik 6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2" y="627534"/>
            <a:ext cx="7056784" cy="382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8703498"/>
      </p:ext>
    </p:extLst>
  </p:cSld>
  <p:clrMapOvr>
    <a:masterClrMapping/>
  </p:clrMapOvr>
</p:sld>
</file>

<file path=ppt/theme/theme1.xml><?xml version="1.0" encoding="utf-8"?>
<a:theme xmlns:a="http://schemas.openxmlformats.org/drawingml/2006/main" name="Einzeiliger Folientitel">
  <a:themeElements>
    <a:clrScheme name="Einzeiliger Folientit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inzeiliger Folien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inzeiliger Folien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ZW Präsentation im Breitbildformat 16_9.potx" id="{15273B55-50D6-487E-84E3-27A05F01ECE5}" vid="{109E528C-0DB2-4FE1-99F3-FE23671559D1}"/>
    </a:ext>
  </a:extLst>
</a:theme>
</file>

<file path=ppt/theme/theme10.xml><?xml version="1.0" encoding="utf-8"?>
<a:theme xmlns:a="http://schemas.openxmlformats.org/drawingml/2006/main" name="7_Einzeiliger Folientitel">
  <a:themeElements>
    <a:clrScheme name="Einzeiliger Folientit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inzeiliger Folien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inzeiliger Folien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oll_TWRL_201119.potx" id="{3FA4CBB7-3876-4F5D-857D-092590ECB68D}" vid="{FCDEF15C-5430-4165-8299-7786124CD22A}"/>
    </a:ext>
  </a:extLst>
</a:theme>
</file>

<file path=ppt/theme/theme11.xml><?xml version="1.0" encoding="utf-8"?>
<a:theme xmlns:a="http://schemas.openxmlformats.org/drawingml/2006/main" name="2_Ohne Folientitel">
  <a:themeElements>
    <a:clrScheme name="Ohne Folientit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hne Folien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hne Folien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oll_TWRL_201119.potx" id="{3FA4CBB7-3876-4F5D-857D-092590ECB68D}" vid="{395FEB83-6C71-4DA4-A18E-02D392BF630A}"/>
    </a:ext>
  </a:extLst>
</a:theme>
</file>

<file path=ppt/theme/theme12.xml><?xml version="1.0" encoding="utf-8"?>
<a:theme xmlns:a="http://schemas.openxmlformats.org/drawingml/2006/main" name="1_Zweizeiliger Folientitel">
  <a:themeElements>
    <a:clrScheme name="Zweizeiliger Folientit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Zweizeiliger Folien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Zweizeiliger Folien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weizeiliger Folientit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weizeiliger Folientit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weizeiliger Folientit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weizeiliger Folientit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weizeiliger Folientit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weizeiliger Folientit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weizeiliger Folientit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weizeiliger Folientit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weizeiliger Folientit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weizeiliger Folientit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weizeiliger Folientit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oll_TWRL_201119.potx" id="{3FA4CBB7-3876-4F5D-857D-092590ECB68D}" vid="{3F28D5D4-8F5C-41E3-ACF5-874FA5E55F09}"/>
    </a:ext>
  </a:extLst>
</a:theme>
</file>

<file path=ppt/theme/theme13.xml><?xml version="1.0" encoding="utf-8"?>
<a:theme xmlns:a="http://schemas.openxmlformats.org/drawingml/2006/main" name="3_Ohne Folientitel">
  <a:themeElements>
    <a:clrScheme name="Ohne Folientit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hne Folien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hne Folien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ZW Präsentation im Breitbildformat 16_9.potx" id="{15273B55-50D6-487E-84E3-27A05F01ECE5}" vid="{6FB17D4F-2D4A-4807-B879-E0BC260B5D1A}"/>
    </a:ext>
  </a:extLst>
</a:theme>
</file>

<file path=ppt/theme/theme1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Zweizeiliger Folientitel">
  <a:themeElements>
    <a:clrScheme name="Zweizeiliger Folientit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Zweizeiliger Folien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Zweizeiliger Folien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weizeiliger Folientit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weizeiliger Folientit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weizeiliger Folientit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weizeiliger Folientit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weizeiliger Folientit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weizeiliger Folientit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weizeiliger Folientit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weizeiliger Folientit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weizeiliger Folientit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weizeiliger Folientit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weizeiliger Folientit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ZW Präsentation im Breitbildformat 16_9.potx" id="{15273B55-50D6-487E-84E3-27A05F01ECE5}" vid="{AE6554DC-9D73-4655-8D4A-E2E125219828}"/>
    </a:ext>
  </a:extLst>
</a:theme>
</file>

<file path=ppt/theme/theme3.xml><?xml version="1.0" encoding="utf-8"?>
<a:theme xmlns:a="http://schemas.openxmlformats.org/drawingml/2006/main" name="Ohne Folientitel">
  <a:themeElements>
    <a:clrScheme name="Ohne Folientit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hne Folien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hne Folien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ZW Präsentation im Breitbildformat 16_9.potx" id="{15273B55-50D6-487E-84E3-27A05F01ECE5}" vid="{6FB17D4F-2D4A-4807-B879-E0BC260B5D1A}"/>
    </a:ext>
  </a:extLst>
</a:theme>
</file>

<file path=ppt/theme/theme4.xml><?xml version="1.0" encoding="utf-8"?>
<a:theme xmlns:a="http://schemas.openxmlformats.org/drawingml/2006/main" name="4_Einzeiliger Folientitel">
  <a:themeElements>
    <a:clrScheme name="Einzeiliger Folientit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inzeiliger Folien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inzeiliger Folien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oll_TWRL_201119.potx" id="{3FA4CBB7-3876-4F5D-857D-092590ECB68D}" vid="{FCDEF15C-5430-4165-8299-7786124CD22A}"/>
    </a:ext>
  </a:extLst>
</a:theme>
</file>

<file path=ppt/theme/theme5.xml><?xml version="1.0" encoding="utf-8"?>
<a:theme xmlns:a="http://schemas.openxmlformats.org/drawingml/2006/main" name="1_Einzeiliger Folientitel">
  <a:themeElements>
    <a:clrScheme name="Einzeiliger Folientit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inzeiliger Folien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inzeiliger Folien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oll_TWRL_201119.potx" id="{3FA4CBB7-3876-4F5D-857D-092590ECB68D}" vid="{FCDEF15C-5430-4165-8299-7786124CD22A}"/>
    </a:ext>
  </a:extLst>
</a:theme>
</file>

<file path=ppt/theme/theme6.xml><?xml version="1.0" encoding="utf-8"?>
<a:theme xmlns:a="http://schemas.openxmlformats.org/drawingml/2006/main" name="2_Einzeiliger Folientitel">
  <a:themeElements>
    <a:clrScheme name="Einzeiliger Folientit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inzeiliger Folien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inzeiliger Folien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oll_TWRL_201119.potx" id="{3FA4CBB7-3876-4F5D-857D-092590ECB68D}" vid="{FCDEF15C-5430-4165-8299-7786124CD22A}"/>
    </a:ext>
  </a:extLst>
</a:theme>
</file>

<file path=ppt/theme/theme7.xml><?xml version="1.0" encoding="utf-8"?>
<a:theme xmlns:a="http://schemas.openxmlformats.org/drawingml/2006/main" name="1_Ohne Folientitel">
  <a:themeElements>
    <a:clrScheme name="Ohne Folientit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hne Folien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hne Folien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ne Folientit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ne Folientit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oll_TWRL_201119.potx" id="{3FA4CBB7-3876-4F5D-857D-092590ECB68D}" vid="{395FEB83-6C71-4DA4-A18E-02D392BF630A}"/>
    </a:ext>
  </a:extLst>
</a:theme>
</file>

<file path=ppt/theme/theme8.xml><?xml version="1.0" encoding="utf-8"?>
<a:theme xmlns:a="http://schemas.openxmlformats.org/drawingml/2006/main" name="5_Einzeiliger Folientitel">
  <a:themeElements>
    <a:clrScheme name="Einzeiliger Folientit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inzeiliger Folien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inzeiliger Folien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oll_TWRL_201119.potx" id="{3FA4CBB7-3876-4F5D-857D-092590ECB68D}" vid="{FCDEF15C-5430-4165-8299-7786124CD22A}"/>
    </a:ext>
  </a:extLst>
</a:theme>
</file>

<file path=ppt/theme/theme9.xml><?xml version="1.0" encoding="utf-8"?>
<a:theme xmlns:a="http://schemas.openxmlformats.org/drawingml/2006/main" name="6_Einzeiliger Folientitel">
  <a:themeElements>
    <a:clrScheme name="Einzeiliger Folientit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inzeiliger Folien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392" tIns="45696" rIns="91392" bIns="45696" numCol="1" anchor="ctr" anchorCtr="0" compatLnSpc="1">
        <a:prstTxWarp prst="textNoShape">
          <a:avLst/>
        </a:prstTxWarp>
      </a:bodyPr>
      <a:lstStyle>
        <a:defPPr marL="0" marR="0" indent="0" algn="l" defTabSz="8620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inzeiliger Folien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inzeiliger Folientit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inzeiliger Folientit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oll_TWRL_201119.potx" id="{3FA4CBB7-3876-4F5D-857D-092590ECB68D}" vid="{FCDEF15C-5430-4165-8299-7786124CD22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TZW Präsentation im Breitbildformat 16_9</Template>
  <TotalTime>0</TotalTime>
  <Words>1086</Words>
  <Application>Microsoft Office PowerPoint</Application>
  <PresentationFormat>Bildschirmpräsentation (16:9)</PresentationFormat>
  <Paragraphs>279</Paragraphs>
  <Slides>28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13</vt:i4>
      </vt:variant>
      <vt:variant>
        <vt:lpstr>Folientitel</vt:lpstr>
      </vt:variant>
      <vt:variant>
        <vt:i4>28</vt:i4>
      </vt:variant>
    </vt:vector>
  </HeadingPairs>
  <TitlesOfParts>
    <vt:vector size="46" baseType="lpstr">
      <vt:lpstr>Arial</vt:lpstr>
      <vt:lpstr>Calibri</vt:lpstr>
      <vt:lpstr>Segoe UI Symbol</vt:lpstr>
      <vt:lpstr>Symbol</vt:lpstr>
      <vt:lpstr>Wingdings</vt:lpstr>
      <vt:lpstr>Einzeiliger Folientitel</vt:lpstr>
      <vt:lpstr>Zweizeiliger Folientitel</vt:lpstr>
      <vt:lpstr>Ohne Folientitel</vt:lpstr>
      <vt:lpstr>4_Einzeiliger Folientitel</vt:lpstr>
      <vt:lpstr>1_Einzeiliger Folientitel</vt:lpstr>
      <vt:lpstr>2_Einzeiliger Folientitel</vt:lpstr>
      <vt:lpstr>1_Ohne Folientitel</vt:lpstr>
      <vt:lpstr>5_Einzeiliger Folientitel</vt:lpstr>
      <vt:lpstr>6_Einzeiliger Folientitel</vt:lpstr>
      <vt:lpstr>7_Einzeiliger Folientitel</vt:lpstr>
      <vt:lpstr>2_Ohne Folientitel</vt:lpstr>
      <vt:lpstr>1_Zweizeiliger Folientitel</vt:lpstr>
      <vt:lpstr>3_Ohne Folientitel</vt:lpstr>
      <vt:lpstr> - Eine Online-Softwarelösung zum Risikomanagement in der Wasserversorgung</vt:lpstr>
      <vt:lpstr>TZW: DVGW-Technologiezentrum Wasser</vt:lpstr>
      <vt:lpstr>TZW-RISIKOMANAGEMENT-ERFAHRUNGEN</vt:lpstr>
      <vt:lpstr>RISIKOMANAGEMENTSYSTEM EINZUGSGEBIET</vt:lpstr>
      <vt:lpstr>PROJEKT-GESAMTZIEL</vt:lpstr>
      <vt:lpstr>ZIELE IM RISIKOMANAGEMENT</vt:lpstr>
      <vt:lpstr>Partner: Disy Informationssysteme GmbH</vt:lpstr>
      <vt:lpstr>RISIKOMANAGEMENT IN </vt:lpstr>
      <vt:lpstr>WILLKOMMEN BEI </vt:lpstr>
      <vt:lpstr>Prototyp: Systembeschreibung</vt:lpstr>
      <vt:lpstr>Prototyp: Risikoabschätzung</vt:lpstr>
      <vt:lpstr>Prototyp: Risikobeherrschung</vt:lpstr>
      <vt:lpstr>GEPLANTE  WEITERENTWICKLUNGEN</vt:lpstr>
      <vt:lpstr>OPTIMIERUNG UND ERWEITERUNG</vt:lpstr>
      <vt:lpstr> Dokumentation &amp; Kompatibilität</vt:lpstr>
      <vt:lpstr>Risikomanagement im Einzugsgebiet</vt:lpstr>
      <vt:lpstr>§6 TrinkwEGV</vt:lpstr>
      <vt:lpstr>§6 TrinkwEGV</vt:lpstr>
      <vt:lpstr>§6 TrinkwEGV</vt:lpstr>
      <vt:lpstr>§ 7 TrinkwEGV</vt:lpstr>
      <vt:lpstr>§ 15 TrinkwEGV: Risikomanagementmaßnahmen</vt:lpstr>
      <vt:lpstr>Risikobeherrschung</vt:lpstr>
      <vt:lpstr>§ 8+9 TrinkwEGV: Untersuchungsprogramm</vt:lpstr>
      <vt:lpstr>§ 12 TrinkwEGV: Dokumentation</vt:lpstr>
      <vt:lpstr>ZEITSTRAHL</vt:lpstr>
      <vt:lpstr>Fazit: Warum              ?</vt:lpstr>
      <vt:lpstr>Kontaktinformationen</vt:lpstr>
      <vt:lpstr>PowerPoint-Präsentation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RISK_Plus_Webinar</dc:title>
  <dc:creator>Brauer, Friederike</dc:creator>
  <cp:lastModifiedBy>Simone Zimmermann</cp:lastModifiedBy>
  <cp:revision>350</cp:revision>
  <cp:lastPrinted>2023-11-27T14:32:05Z</cp:lastPrinted>
  <dcterms:created xsi:type="dcterms:W3CDTF">2021-06-28T10:53:45Z</dcterms:created>
  <dcterms:modified xsi:type="dcterms:W3CDTF">2024-03-21T11:27:51Z</dcterms:modified>
</cp:coreProperties>
</file>