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7" r:id="rId4"/>
  </p:sldMasterIdLst>
  <p:notesMasterIdLst>
    <p:notesMasterId r:id="rId26"/>
  </p:notesMasterIdLst>
  <p:handoutMasterIdLst>
    <p:handoutMasterId r:id="rId27"/>
  </p:handoutMasterIdLst>
  <p:sldIdLst>
    <p:sldId id="276" r:id="rId5"/>
    <p:sldId id="777" r:id="rId6"/>
    <p:sldId id="315" r:id="rId7"/>
    <p:sldId id="778" r:id="rId8"/>
    <p:sldId id="782" r:id="rId9"/>
    <p:sldId id="784" r:id="rId10"/>
    <p:sldId id="785" r:id="rId11"/>
    <p:sldId id="786" r:id="rId12"/>
    <p:sldId id="799" r:id="rId13"/>
    <p:sldId id="790" r:id="rId14"/>
    <p:sldId id="796" r:id="rId15"/>
    <p:sldId id="797" r:id="rId16"/>
    <p:sldId id="793" r:id="rId17"/>
    <p:sldId id="802" r:id="rId18"/>
    <p:sldId id="804" r:id="rId19"/>
    <p:sldId id="795" r:id="rId20"/>
    <p:sldId id="800" r:id="rId21"/>
    <p:sldId id="801" r:id="rId22"/>
    <p:sldId id="781" r:id="rId23"/>
    <p:sldId id="771" r:id="rId24"/>
    <p:sldId id="283" r:id="rId25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3" userDrawn="1">
          <p15:clr>
            <a:srgbClr val="A4A3A4"/>
          </p15:clr>
        </p15:guide>
        <p15:guide id="2" orient="horz" pos="197" userDrawn="1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296" userDrawn="1">
          <p15:clr>
            <a:srgbClr val="A4A3A4"/>
          </p15:clr>
        </p15:guide>
        <p15:guide id="6" pos="348" userDrawn="1">
          <p15:clr>
            <a:srgbClr val="A4A3A4"/>
          </p15:clr>
        </p15:guide>
        <p15:guide id="7" pos="7333" userDrawn="1">
          <p15:clr>
            <a:srgbClr val="A4A3A4"/>
          </p15:clr>
        </p15:guide>
        <p15:guide id="8" pos="5473" userDrawn="1">
          <p15:clr>
            <a:srgbClr val="A4A3A4"/>
          </p15:clr>
        </p15:guide>
        <p15:guide id="9" pos="55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D5"/>
    <a:srgbClr val="9C1E18"/>
    <a:srgbClr val="73B7B9"/>
    <a:srgbClr val="9ACCCD"/>
    <a:srgbClr val="10446B"/>
    <a:srgbClr val="488B3B"/>
    <a:srgbClr val="739DA4"/>
    <a:srgbClr val="FFA78B"/>
    <a:srgbClr val="C9F1FF"/>
    <a:srgbClr val="005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62640" autoAdjust="0"/>
  </p:normalViewPr>
  <p:slideViewPr>
    <p:cSldViewPr showGuides="1">
      <p:cViewPr varScale="1">
        <p:scale>
          <a:sx n="70" d="100"/>
          <a:sy n="70" d="100"/>
        </p:scale>
        <p:origin x="2328" y="60"/>
      </p:cViewPr>
      <p:guideLst>
        <p:guide orient="horz" pos="943"/>
        <p:guide orient="horz" pos="197"/>
        <p:guide orient="horz" pos="4020"/>
        <p:guide orient="horz" pos="663"/>
        <p:guide orient="horz" pos="296"/>
        <p:guide pos="348"/>
        <p:guide pos="7333"/>
        <p:guide pos="5473"/>
        <p:guide pos="559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12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Zimmermann" userId="7f452877d9036cf3" providerId="LiveId" clId="{1AF43C4F-CA3C-4B89-866B-B4EB5CEF4855}"/>
    <pc:docChg chg="delSld">
      <pc:chgData name="Simone Zimmermann" userId="7f452877d9036cf3" providerId="LiveId" clId="{1AF43C4F-CA3C-4B89-866B-B4EB5CEF4855}" dt="2024-03-21T07:33:09.657" v="4" actId="2696"/>
      <pc:docMkLst>
        <pc:docMk/>
      </pc:docMkLst>
      <pc:sldChg chg="del">
        <pc:chgData name="Simone Zimmermann" userId="7f452877d9036cf3" providerId="LiveId" clId="{1AF43C4F-CA3C-4B89-866B-B4EB5CEF4855}" dt="2024-03-21T07:32:47.874" v="0" actId="2696"/>
        <pc:sldMkLst>
          <pc:docMk/>
          <pc:sldMk cId="1367445102" sldId="780"/>
        </pc:sldMkLst>
      </pc:sldChg>
      <pc:sldChg chg="del">
        <pc:chgData name="Simone Zimmermann" userId="7f452877d9036cf3" providerId="LiveId" clId="{1AF43C4F-CA3C-4B89-866B-B4EB5CEF4855}" dt="2024-03-21T07:32:52.675" v="1" actId="2696"/>
        <pc:sldMkLst>
          <pc:docMk/>
          <pc:sldMk cId="1164255696" sldId="783"/>
        </pc:sldMkLst>
      </pc:sldChg>
      <pc:sldChg chg="del">
        <pc:chgData name="Simone Zimmermann" userId="7f452877d9036cf3" providerId="LiveId" clId="{1AF43C4F-CA3C-4B89-866B-B4EB5CEF4855}" dt="2024-03-21T07:33:02.118" v="2" actId="2696"/>
        <pc:sldMkLst>
          <pc:docMk/>
          <pc:sldMk cId="2415525974" sldId="787"/>
        </pc:sldMkLst>
      </pc:sldChg>
      <pc:sldChg chg="del">
        <pc:chgData name="Simone Zimmermann" userId="7f452877d9036cf3" providerId="LiveId" clId="{1AF43C4F-CA3C-4B89-866B-B4EB5CEF4855}" dt="2024-03-21T07:33:05.750" v="3" actId="2696"/>
        <pc:sldMkLst>
          <pc:docMk/>
          <pc:sldMk cId="3291527391" sldId="792"/>
        </pc:sldMkLst>
      </pc:sldChg>
      <pc:sldChg chg="del">
        <pc:chgData name="Simone Zimmermann" userId="7f452877d9036cf3" providerId="LiveId" clId="{1AF43C4F-CA3C-4B89-866B-B4EB5CEF4855}" dt="2024-03-21T07:33:09.657" v="4" actId="2696"/>
        <pc:sldMkLst>
          <pc:docMk/>
          <pc:sldMk cId="3920863733" sldId="7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9F52B-BEBA-4AF5-8635-402E3EE5CB13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CEF4E-2CDE-4F57-B36C-027BEEF8A1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1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D62C4-CDB2-4712-8CCA-F90B6B7FF2C3}" type="datetimeFigureOut">
              <a:rPr lang="de-DE" smtClean="0"/>
              <a:pPr/>
              <a:t>21.03.2024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847CE-969E-4988-BC95-A364F6CD585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33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meinem 2. Vortrag möchte der Frage nachgehen, wie und warum kommen vor allem Industriechemikalien in die Trinkwasserressourcen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351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Abgleich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REACH DB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450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Monitoring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964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schrittweise</a:t>
            </a:r>
            <a:r>
              <a:rPr lang="en-GB" dirty="0"/>
              <a:t> </a:t>
            </a:r>
            <a:r>
              <a:rPr lang="en-GB" dirty="0" err="1"/>
              <a:t>Priorisierung</a:t>
            </a:r>
            <a:r>
              <a:rPr lang="en-GB" dirty="0"/>
              <a:t>: Tonnage, </a:t>
            </a:r>
            <a:r>
              <a:rPr lang="en-GB" dirty="0" err="1"/>
              <a:t>Eintragswahrscheinlichkeit</a:t>
            </a:r>
            <a:r>
              <a:rPr lang="en-GB" dirty="0"/>
              <a:t>, </a:t>
            </a:r>
            <a:r>
              <a:rPr lang="en-GB" dirty="0" err="1"/>
              <a:t>Entfernbarkeit</a:t>
            </a:r>
            <a:r>
              <a:rPr lang="en-GB" dirty="0"/>
              <a:t> in der </a:t>
            </a:r>
            <a:r>
              <a:rPr lang="en-GB" dirty="0" err="1"/>
              <a:t>Wasseraufbereitung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695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highlight>
                  <a:srgbClr val="FFFF00"/>
                </a:highlight>
              </a:rPr>
              <a:t>Wo kommen die Stoffe her?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highlight>
                  <a:srgbClr val="FFFF00"/>
                </a:highlight>
              </a:rPr>
              <a:t>Emissionen während des ganzen </a:t>
            </a:r>
            <a:r>
              <a:rPr lang="de-DE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Lebenszyklusses</a:t>
            </a:r>
            <a:endParaRPr lang="de-DE" sz="1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Eine wichtige Eintragsquelle: Kläranlagen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aber auch direkte Emissionen in die Umweltkompartimente Wasser, Boden Luft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528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err="1"/>
              <a:t>Wenn</a:t>
            </a:r>
            <a:r>
              <a:rPr lang="en-GB" dirty="0"/>
              <a:t> das so </a:t>
            </a:r>
            <a:r>
              <a:rPr lang="en-GB" dirty="0" err="1"/>
              <a:t>einfach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, </a:t>
            </a:r>
            <a:r>
              <a:rPr lang="en-GB" dirty="0" err="1"/>
              <a:t>dann</a:t>
            </a:r>
            <a:r>
              <a:rPr lang="en-GB" dirty="0"/>
              <a:t> </a:t>
            </a:r>
            <a:r>
              <a:rPr lang="en-GB" dirty="0" err="1"/>
              <a:t>schauen</a:t>
            </a:r>
            <a:r>
              <a:rPr lang="en-GB" dirty="0"/>
              <a:t>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doch</a:t>
            </a:r>
            <a:r>
              <a:rPr lang="en-GB" dirty="0"/>
              <a:t> </a:t>
            </a:r>
            <a:r>
              <a:rPr lang="en-GB" dirty="0" err="1"/>
              <a:t>einfach</a:t>
            </a:r>
            <a:r>
              <a:rPr lang="en-GB" dirty="0"/>
              <a:t> mal den </a:t>
            </a:r>
            <a:r>
              <a:rPr lang="en-GB" dirty="0" err="1"/>
              <a:t>den</a:t>
            </a:r>
            <a:r>
              <a:rPr lang="en-GB" dirty="0"/>
              <a:t> PMT/ </a:t>
            </a:r>
            <a:r>
              <a:rPr lang="en-GB" dirty="0" err="1"/>
              <a:t>vPVM</a:t>
            </a:r>
            <a:r>
              <a:rPr lang="en-GB" dirty="0"/>
              <a:t> </a:t>
            </a:r>
            <a:r>
              <a:rPr lang="en-GB" dirty="0" err="1"/>
              <a:t>Kriterien</a:t>
            </a: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err="1"/>
              <a:t>wenn</a:t>
            </a:r>
            <a:r>
              <a:rPr lang="en-GB" dirty="0"/>
              <a:t> </a:t>
            </a:r>
            <a:r>
              <a:rPr lang="en-GB" dirty="0" err="1"/>
              <a:t>diese</a:t>
            </a:r>
            <a:r>
              <a:rPr lang="en-GB" dirty="0"/>
              <a:t> </a:t>
            </a:r>
            <a:r>
              <a:rPr lang="en-GB" dirty="0" err="1"/>
              <a:t>erfüllt</a:t>
            </a:r>
            <a:r>
              <a:rPr lang="en-GB" dirty="0"/>
              <a:t> </a:t>
            </a:r>
            <a:r>
              <a:rPr lang="en-GB" dirty="0" err="1"/>
              <a:t>dann</a:t>
            </a:r>
            <a:r>
              <a:rPr lang="en-GB" dirty="0"/>
              <a:t> </a:t>
            </a:r>
            <a:r>
              <a:rPr lang="en-GB" dirty="0" err="1"/>
              <a:t>landen</a:t>
            </a:r>
            <a:r>
              <a:rPr lang="en-GB" dirty="0"/>
              <a:t> die </a:t>
            </a:r>
            <a:r>
              <a:rPr lang="en-GB" dirty="0" err="1"/>
              <a:t>Stoffe</a:t>
            </a:r>
            <a:r>
              <a:rPr lang="en-GB" dirty="0"/>
              <a:t> </a:t>
            </a:r>
            <a:r>
              <a:rPr lang="en-GB" dirty="0" err="1"/>
              <a:t>letzlich</a:t>
            </a:r>
            <a:r>
              <a:rPr lang="en-GB" dirty="0"/>
              <a:t> in TW-</a:t>
            </a:r>
            <a:r>
              <a:rPr lang="en-GB" dirty="0" err="1"/>
              <a:t>Ressourcen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79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err="1"/>
              <a:t>nicht</a:t>
            </a:r>
            <a:r>
              <a:rPr lang="en-GB" dirty="0"/>
              <a:t> persistent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err="1"/>
              <a:t>nur</a:t>
            </a:r>
            <a:r>
              <a:rPr lang="en-GB" dirty="0"/>
              <a:t> 8%landen </a:t>
            </a:r>
            <a:r>
              <a:rPr lang="en-GB" dirty="0" err="1"/>
              <a:t>im</a:t>
            </a:r>
            <a:r>
              <a:rPr lang="en-GB" dirty="0"/>
              <a:t> Effluent </a:t>
            </a:r>
            <a:r>
              <a:rPr lang="en-GB" dirty="0">
                <a:sym typeface="Wingdings" panose="05000000000000000000" pitchFamily="2" charset="2"/>
              </a:rPr>
              <a:t> und das </a:t>
            </a:r>
            <a:r>
              <a:rPr lang="en-GB" dirty="0" err="1">
                <a:sym typeface="Wingdings" panose="05000000000000000000" pitchFamily="2" charset="2"/>
              </a:rPr>
              <a:t>soll</a:t>
            </a:r>
            <a:r>
              <a:rPr lang="en-GB" dirty="0">
                <a:sym typeface="Wingdings" panose="05000000000000000000" pitchFamily="2" charset="2"/>
              </a:rPr>
              <a:t> so </a:t>
            </a:r>
            <a:r>
              <a:rPr lang="en-GB" dirty="0" err="1">
                <a:sym typeface="Wingdings" panose="05000000000000000000" pitchFamily="2" charset="2"/>
              </a:rPr>
              <a:t>eine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Auswirkung</a:t>
            </a:r>
            <a:r>
              <a:rPr lang="en-GB" dirty="0">
                <a:sym typeface="Wingdings" panose="05000000000000000000" pitchFamily="2" charset="2"/>
              </a:rPr>
              <a:t> auf die Umwelt </a:t>
            </a:r>
            <a:r>
              <a:rPr lang="en-GB" dirty="0" err="1">
                <a:sym typeface="Wingdings" panose="05000000000000000000" pitchFamily="2" charset="2"/>
              </a:rPr>
              <a:t>haben</a:t>
            </a:r>
            <a:r>
              <a:rPr lang="en-GB" dirty="0">
                <a:sym typeface="Wingdings" panose="05000000000000000000" pitchFamily="2" charset="2"/>
              </a:rPr>
              <a:t>?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763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79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</a:rPr>
              <a:t>Aufgabe der Landesbehörden, darum hier nur eine Übersicht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</a:rPr>
              <a:t>Landesbehörden besonders in BW und Schweiz haben sehr gute Übersicht und sehr gute lokal </a:t>
            </a:r>
            <a:r>
              <a:rPr lang="de-DE" sz="1200">
                <a:solidFill>
                  <a:schemeClr val="tx1"/>
                </a:solidFill>
              </a:rPr>
              <a:t>angepasste Modelle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516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</a:rPr>
              <a:t>menschliche Aktivitäten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723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  <a:sym typeface="Wingdings" panose="05000000000000000000" pitchFamily="2" charset="2"/>
              </a:rPr>
              <a:t>Diese Liste enthält alle Stoffe, die im Rahmen des </a:t>
            </a:r>
            <a:r>
              <a:rPr lang="de-DE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CoRAP</a:t>
            </a:r>
            <a:r>
              <a:rPr lang="de-DE" sz="1200" dirty="0">
                <a:solidFill>
                  <a:schemeClr val="tx1"/>
                </a:solidFill>
                <a:sym typeface="Wingdings" panose="05000000000000000000" pitchFamily="2" charset="2"/>
              </a:rPr>
              <a:t> (englisch Community Rolling Action Plan, deutsch Fortlaufender Aktionsplan der Gemeinschaft) der ECHA überprüft werden sollen. Die Stoffliste soll jährlich im Februar/März durch weitere Einträge ergänzt werden.[1] Mit Stand 28. November 2023 enthält die </a:t>
            </a:r>
            <a:r>
              <a:rPr lang="de-DE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CoRAP</a:t>
            </a:r>
            <a:r>
              <a:rPr lang="de-DE" sz="1200" dirty="0">
                <a:solidFill>
                  <a:schemeClr val="tx1"/>
                </a:solidFill>
                <a:sym typeface="Wingdings" panose="05000000000000000000" pitchFamily="2" charset="2"/>
              </a:rPr>
              <a:t>-Liste 400 Einträge.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  <a:sym typeface="Wingdings" panose="05000000000000000000" pitchFamily="2" charset="2"/>
              </a:rPr>
              <a:t>Bei Überarbeitung der Industrieemissionsrichtlinie sollen in den nächsten Jahren sektorspezifische Stoffe benannt werden.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zB</a:t>
            </a:r>
            <a:r>
              <a:rPr lang="de-DE" sz="1200" dirty="0">
                <a:solidFill>
                  <a:schemeClr val="tx1"/>
                </a:solidFill>
                <a:sym typeface="Wingdings" panose="05000000000000000000" pitchFamily="2" charset="2"/>
              </a:rPr>
              <a:t> Textilindustrie: Ethoxylate, Farbstoffe; Kunststoffproduktion Monomere wie Acrylate und Zusatzstoffe wie </a:t>
            </a:r>
            <a:r>
              <a:rPr lang="de-DE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zB</a:t>
            </a:r>
            <a:r>
              <a:rPr lang="de-DE" sz="1200" dirty="0">
                <a:solidFill>
                  <a:schemeClr val="tx1"/>
                </a:solidFill>
                <a:sym typeface="Wingdings" panose="05000000000000000000" pitchFamily="2" charset="2"/>
              </a:rPr>
              <a:t>. Bisphenole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24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noProof="0" dirty="0"/>
              <a:t>Durch moderne Industriegesellschaft </a:t>
            </a:r>
            <a:r>
              <a:rPr lang="de-DE" noProof="0" dirty="0">
                <a:sym typeface="Wingdings" panose="05000000000000000000" pitchFamily="2" charset="2"/>
              </a:rPr>
              <a:t> massiver Eintrag von Chemikalien in alle Umweltkompartimente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noProof="0" dirty="0">
                <a:sym typeface="Wingdings" panose="05000000000000000000" pitchFamily="2" charset="2"/>
              </a:rPr>
              <a:t>Fokus auf Kompartiment Wasser: Industriechemikalien finden wir in der Nähe des Eintrages in hohen Konzentrationen, aber auch in den Flüssen, </a:t>
            </a:r>
            <a:r>
              <a:rPr lang="de-DE" noProof="0" dirty="0" err="1">
                <a:sym typeface="Wingdings" panose="05000000000000000000" pitchFamily="2" charset="2"/>
              </a:rPr>
              <a:t>Estruaren</a:t>
            </a:r>
            <a:r>
              <a:rPr lang="de-DE" noProof="0" dirty="0">
                <a:sym typeface="Wingdings" panose="05000000000000000000" pitchFamily="2" charset="2"/>
              </a:rPr>
              <a:t> und Meeren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noProof="0" dirty="0">
                <a:sym typeface="Wingdings" panose="05000000000000000000" pitchFamily="2" charset="2"/>
              </a:rPr>
              <a:t>Und letzten Endes finden wir Industriechemikalien in den Trinkwasserressourcen 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747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769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Komponist Ron Goodwin</a:t>
            </a:r>
          </a:p>
          <a:p>
            <a:endParaRPr lang="de-DE" dirty="0"/>
          </a:p>
          <a:p>
            <a:r>
              <a:rPr lang="de-DE" dirty="0"/>
              <a:t>Kreative Methoden anwenden</a:t>
            </a:r>
          </a:p>
          <a:p>
            <a:r>
              <a:rPr lang="de-DE" dirty="0"/>
              <a:t>Gesunden Menschenverstand gebrauchen</a:t>
            </a:r>
          </a:p>
          <a:p>
            <a:r>
              <a:rPr lang="de-DE" dirty="0"/>
              <a:t>Kühlen </a:t>
            </a:r>
            <a:r>
              <a:rPr lang="de-DE"/>
              <a:t>Kopf bewahren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10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>
                <a:highlight>
                  <a:srgbClr val="FFFF00"/>
                </a:highlight>
              </a:rPr>
              <a:t>Gefühl für Stoffe entwickeln (Behörden / Wasserversorger  </a:t>
            </a:r>
            <a:r>
              <a:rPr lang="de-DE" dirty="0">
                <a:highlight>
                  <a:srgbClr val="FFFF00"/>
                </a:highlight>
                <a:sym typeface="Wingdings" panose="05000000000000000000" pitchFamily="2" charset="2"/>
              </a:rPr>
              <a:t> was will ich mit dem Vortrag erreichen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2020 Revision der EU-</a:t>
            </a:r>
            <a:r>
              <a:rPr lang="de-DE" dirty="0"/>
              <a:t>Trinkwasserrichtlinie…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Risikoanalyse beginnt mit einer Bestandsaufnahme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Entscheiden für die Qualität des Rohwassers sind die Bedingungen im Einzugsgebiet von Entnahmestellen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427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 chemischer Sicht soll die Risikobewertung folgendes </a:t>
            </a:r>
            <a:r>
              <a:rPr lang="de-DE" dirty="0" err="1"/>
              <a:t>umfssen</a:t>
            </a:r>
            <a:r>
              <a:rPr lang="de-DE" dirty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1" dirty="0"/>
              <a:t>24.</a:t>
            </a:r>
            <a:r>
              <a:rPr lang="de-DE" dirty="0"/>
              <a:t> </a:t>
            </a:r>
            <a:r>
              <a:rPr lang="de-DE" b="1" dirty="0"/>
              <a:t>Juni 2023</a:t>
            </a:r>
            <a:r>
              <a:rPr lang="de-DE" dirty="0"/>
              <a:t> ist die neu gefasste Trinkwasserverordnung in Kraft </a:t>
            </a:r>
            <a:r>
              <a:rPr lang="de-DE" dirty="0">
                <a:sym typeface="Wingdings" panose="05000000000000000000" pitchFamily="2" charset="2"/>
              </a:rPr>
              <a:t> Umsetzung in nationales Recht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00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33000"/>
              </a:lnSpc>
            </a:pPr>
            <a:r>
              <a:rPr lang="de-DE" dirty="0">
                <a:highlight>
                  <a:srgbClr val="FFFF00"/>
                </a:highlight>
              </a:rPr>
              <a:t>Stoffe, die in TWVO aufgenommen, sind bereits auf EU Ebene und national reguliert (da haben auch wir UBA-Mitarbeiter schon graue Haare bekommen – schauen sie mich an dank </a:t>
            </a:r>
            <a:r>
              <a:rPr lang="de-DE" dirty="0" err="1">
                <a:highlight>
                  <a:srgbClr val="FFFF00"/>
                </a:highlight>
              </a:rPr>
              <a:t>PFHxA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de-DE" dirty="0">
              <a:highlight>
                <a:srgbClr val="FFFF00"/>
              </a:highlight>
            </a:endParaRPr>
          </a:p>
          <a:p>
            <a:pPr marL="0" indent="0">
              <a:lnSpc>
                <a:spcPct val="133000"/>
              </a:lnSpc>
            </a:pPr>
            <a:endParaRPr lang="de-DE" dirty="0">
              <a:highlight>
                <a:srgbClr val="FFFF00"/>
              </a:highlight>
            </a:endParaRPr>
          </a:p>
          <a:p>
            <a:pPr marL="0" indent="0">
              <a:lnSpc>
                <a:spcPct val="133000"/>
              </a:lnSpc>
            </a:pPr>
            <a:r>
              <a:rPr lang="de-DE" dirty="0">
                <a:highlight>
                  <a:srgbClr val="FFFF00"/>
                </a:highlight>
              </a:rPr>
              <a:t>Es gibt bereits Grenzwerte </a:t>
            </a:r>
          </a:p>
          <a:p>
            <a:pPr marL="0" indent="0">
              <a:lnSpc>
                <a:spcPct val="133000"/>
              </a:lnSpc>
            </a:pPr>
            <a:r>
              <a:rPr lang="de-DE" dirty="0">
                <a:highlight>
                  <a:srgbClr val="FFFF00"/>
                </a:highlight>
              </a:rPr>
              <a:t>es gibt definierte Analysenmethoden</a:t>
            </a:r>
          </a:p>
          <a:p>
            <a:pPr marL="0" indent="0">
              <a:lnSpc>
                <a:spcPct val="133000"/>
              </a:lnSpc>
            </a:pPr>
            <a:r>
              <a:rPr lang="de-DE" dirty="0">
                <a:highlight>
                  <a:srgbClr val="FFFF00"/>
                </a:highlight>
              </a:rPr>
              <a:t>Es gibt (meistens) Verfahren der Elimination</a:t>
            </a:r>
          </a:p>
          <a:p>
            <a:pPr marL="0" indent="0">
              <a:lnSpc>
                <a:spcPct val="133000"/>
              </a:lnSpc>
            </a:pPr>
            <a:r>
              <a:rPr lang="de-DE" dirty="0">
                <a:highlight>
                  <a:srgbClr val="FFFF00"/>
                </a:highlight>
              </a:rPr>
              <a:t>Es gibt Notfallpläne</a:t>
            </a:r>
          </a:p>
          <a:p>
            <a:pPr marL="0" indent="0">
              <a:lnSpc>
                <a:spcPct val="133000"/>
              </a:lnSpc>
            </a:pPr>
            <a:endParaRPr lang="de-DE" dirty="0">
              <a:highlight>
                <a:srgbClr val="FFFF00"/>
              </a:highlight>
            </a:endParaRPr>
          </a:p>
          <a:p>
            <a:pPr marL="0" indent="0">
              <a:lnSpc>
                <a:spcPct val="133000"/>
              </a:lnSpc>
            </a:pPr>
            <a:r>
              <a:rPr lang="de-DE" dirty="0">
                <a:highlight>
                  <a:srgbClr val="FFFF00"/>
                </a:highlight>
              </a:rPr>
              <a:t>Bei diesen Stoffen geht es jetzt um Detailfragen und um konkrete Ausgestaltung:</a:t>
            </a:r>
          </a:p>
          <a:p>
            <a:pPr marL="0" indent="0">
              <a:lnSpc>
                <a:spcPct val="133000"/>
              </a:lnSpc>
            </a:pPr>
            <a:r>
              <a:rPr lang="de-DE" dirty="0">
                <a:highlight>
                  <a:srgbClr val="FFFF00"/>
                </a:highlight>
              </a:rPr>
              <a:t>Wie bekomme ich diese Stoffkonzentrationen unter die Grenzwerte?</a:t>
            </a:r>
          </a:p>
          <a:p>
            <a:pPr marL="0" indent="0">
              <a:lnSpc>
                <a:spcPct val="133000"/>
              </a:lnSpc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Verbesserung der  Analysenmethoden</a:t>
            </a:r>
          </a:p>
          <a:p>
            <a:pPr marL="0" indent="0">
              <a:lnSpc>
                <a:spcPct val="133000"/>
              </a:lnSpc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Überprüfung der Grenzwerte 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14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noProof="0" dirty="0"/>
              <a:t>Intrinsische Eigenschaften gehören zum Gegenstand selbst und machen ihn zu dem, was er ist und bestimmen sein Umweltverhalten. (hier Auswahl von Eigenschaften)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noProof="0" dirty="0"/>
              <a:t>Welche Eigenschaften ziehen wir zu Rate um abzuschätzen zu können welche Stoffen letztlich im Trinkwasser auftauchen können?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Eine Chemikalie übersteht einen solchen Transport, </a:t>
            </a:r>
            <a:r>
              <a:rPr lang="de-DE" dirty="0">
                <a:cs typeface="Arial" panose="020B0604020202020204" pitchFamily="34" charset="0"/>
              </a:rPr>
              <a:t>wenn sie beides ist:</a:t>
            </a:r>
          </a:p>
          <a:p>
            <a:pPr lvl="3"/>
            <a:r>
              <a:rPr lang="de-DE" b="1" dirty="0">
                <a:cs typeface="Arial" panose="020B0604020202020204" pitchFamily="34" charset="0"/>
              </a:rPr>
              <a:t>persistent (P) in der Umwelt </a:t>
            </a:r>
            <a:r>
              <a:rPr lang="de-DE" dirty="0">
                <a:cs typeface="Arial" panose="020B0604020202020204" pitchFamily="34" charset="0"/>
              </a:rPr>
              <a:t>und</a:t>
            </a:r>
          </a:p>
          <a:p>
            <a:pPr lvl="3"/>
            <a:r>
              <a:rPr lang="de-DE" b="1" dirty="0">
                <a:cs typeface="Arial" panose="020B0604020202020204" pitchFamily="34" charset="0"/>
              </a:rPr>
              <a:t>mobil (M) in der aquatischen Umwelt.</a:t>
            </a:r>
          </a:p>
          <a:p>
            <a:pPr lvl="2"/>
            <a:endParaRPr lang="de-DE" dirty="0">
              <a:cs typeface="Arial" panose="020B0604020202020204" pitchFamily="34" charset="0"/>
            </a:endParaRPr>
          </a:p>
          <a:p>
            <a:pPr lvl="2"/>
            <a:r>
              <a:rPr lang="de-DE" dirty="0">
                <a:cs typeface="Arial" panose="020B0604020202020204" pitchFamily="34" charset="0"/>
              </a:rPr>
              <a:t>Ist ein solcher Stoff auch </a:t>
            </a:r>
            <a:r>
              <a:rPr lang="de-DE" b="1" dirty="0">
                <a:cs typeface="Arial" panose="020B0604020202020204" pitchFamily="34" charset="0"/>
              </a:rPr>
              <a:t>giftig (T)</a:t>
            </a:r>
            <a:r>
              <a:rPr lang="de-DE" dirty="0">
                <a:cs typeface="Arial" panose="020B0604020202020204" pitchFamily="34" charset="0"/>
              </a:rPr>
              <a:t>,</a:t>
            </a:r>
            <a:br>
              <a:rPr lang="de-DE" dirty="0">
                <a:cs typeface="Arial" panose="020B0604020202020204" pitchFamily="34" charset="0"/>
              </a:rPr>
            </a:br>
            <a:r>
              <a:rPr lang="de-DE" dirty="0">
                <a:cs typeface="Arial" panose="020B0604020202020204" pitchFamily="34" charset="0"/>
              </a:rPr>
              <a:t>dann:</a:t>
            </a:r>
          </a:p>
          <a:p>
            <a:pPr lvl="3"/>
            <a:r>
              <a:rPr lang="de-DE" dirty="0">
                <a:cs typeface="Arial" panose="020B0604020202020204" pitchFamily="34" charset="0"/>
              </a:rPr>
              <a:t>muss er als </a:t>
            </a:r>
            <a:r>
              <a:rPr lang="de-DE" b="1" dirty="0">
                <a:cs typeface="Arial" panose="020B0604020202020204" pitchFamily="34" charset="0"/>
              </a:rPr>
              <a:t>Gefahr </a:t>
            </a:r>
            <a:r>
              <a:rPr lang="de-DE" dirty="0">
                <a:cs typeface="Arial" panose="020B0604020202020204" pitchFamily="34" charset="0"/>
              </a:rPr>
              <a:t>für Ökosysteme und</a:t>
            </a:r>
            <a:br>
              <a:rPr lang="de-DE" dirty="0">
                <a:cs typeface="Arial" panose="020B0604020202020204" pitchFamily="34" charset="0"/>
              </a:rPr>
            </a:br>
            <a:r>
              <a:rPr lang="de-DE" dirty="0">
                <a:cs typeface="Arial" panose="020B0604020202020204" pitchFamily="34" charset="0"/>
              </a:rPr>
              <a:t>die menschliche Gesundheit angesehen werden.</a:t>
            </a:r>
            <a:endParaRPr lang="en-GB" sz="1200" b="1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noProof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noProof="0" dirty="0"/>
              <a:t>Kriterium für M log </a:t>
            </a:r>
            <a:r>
              <a:rPr lang="de-DE" noProof="0" dirty="0" err="1"/>
              <a:t>Kow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89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301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82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999" y="180000"/>
            <a:ext cx="11833200" cy="64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999" y="2304000"/>
            <a:ext cx="1104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ein schöner Präsentationstitel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12012000" y="534391"/>
            <a:ext cx="180000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7088" y="1076547"/>
            <a:ext cx="35252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spc="-30" baseline="0" noProof="0" dirty="0" err="1">
                <a:solidFill>
                  <a:schemeClr val="bg1"/>
                </a:solidFill>
                <a:latin typeface="Calibri" panose="020F0502020204030204" pitchFamily="34" charset="0"/>
              </a:rPr>
              <a:t>Für</a:t>
            </a:r>
            <a:r>
              <a:rPr lang="en-GB" sz="2000" spc="-30" baseline="0" noProof="0" dirty="0">
                <a:solidFill>
                  <a:schemeClr val="bg1"/>
                </a:solidFill>
                <a:latin typeface="Calibri" panose="020F0502020204030204" pitchFamily="34" charset="0"/>
              </a:rPr>
              <a:t> Mensch und Umwelt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552000" y="1872000"/>
            <a:ext cx="1104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Hier steht ein schöner Veranstaltungstitel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551999" y="3798000"/>
            <a:ext cx="1104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/>
              <a:t>Name Autor/in 1</a:t>
            </a:r>
            <a:br>
              <a:rPr lang="de-DE" dirty="0"/>
            </a:br>
            <a:r>
              <a:rPr lang="de-DE" dirty="0"/>
              <a:t>Fachgebiet X X.X / FG-Bezeichnung</a:t>
            </a:r>
            <a:br>
              <a:rPr lang="de-DE" dirty="0"/>
            </a:br>
            <a:r>
              <a:rPr lang="de-DE" dirty="0"/>
              <a:t>Name Autor/in 2</a:t>
            </a:r>
            <a:br>
              <a:rPr lang="de-DE" dirty="0"/>
            </a:br>
            <a:r>
              <a:rPr lang="de-DE" dirty="0"/>
              <a:t>Fachgebiet X X.X / FG-Bezeichnung</a:t>
            </a:r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1" hasCustomPrompt="1"/>
          </p:nvPr>
        </p:nvSpPr>
        <p:spPr>
          <a:xfrm>
            <a:off x="7696799" y="532800"/>
            <a:ext cx="43164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Logo + </a:t>
            </a:r>
            <a:r>
              <a:rPr lang="de-DE" dirty="0" err="1"/>
              <a:t>Sublogo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32219C3-1E89-4204-9381-0BDACCA40F7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852895" y="534880"/>
            <a:ext cx="2159105" cy="1080000"/>
            <a:chOff x="14785976" y="27157354"/>
            <a:chExt cx="5086351" cy="2544762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D8760005-962A-48BD-B4A8-CFECA3099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5976" y="27157354"/>
              <a:ext cx="5086351" cy="25447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84002C3-2510-462B-84CC-622FB60912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27330" y="28471816"/>
              <a:ext cx="3803650" cy="544512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78866E8-C60A-4C9F-9ED4-CD32EDB0F0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27328" y="27792366"/>
              <a:ext cx="2582864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F52253-A3FD-450B-847B-D02792B877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76888" y="27709814"/>
              <a:ext cx="720725" cy="695325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A82970F2-06A0-44D5-B78B-EE4339A05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107" y="3847847"/>
            <a:ext cx="2520000" cy="28301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35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79999" y="180000"/>
            <a:ext cx="11833200" cy="64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12012000" y="534391"/>
            <a:ext cx="180000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999" y="2304000"/>
            <a:ext cx="1104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ein schöner Präsentationstitel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7087" y="1076547"/>
            <a:ext cx="43307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>
                <a:solidFill>
                  <a:schemeClr val="bg1"/>
                </a:solidFill>
                <a:latin typeface="Calibri" panose="020F0502020204030204" pitchFamily="34" charset="0"/>
              </a:rPr>
              <a:t>German Environment Agency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552000" y="1872000"/>
            <a:ext cx="1104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Hier steht ein schöner Veranstaltungstitel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551999" y="3798000"/>
            <a:ext cx="1104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/>
              <a:t>Name Autor/in 1</a:t>
            </a:r>
            <a:br>
              <a:rPr lang="de-DE" dirty="0"/>
            </a:br>
            <a:r>
              <a:rPr lang="de-DE" dirty="0"/>
              <a:t>Fachgebiet X X.X / FG-Bezeichnung</a:t>
            </a:r>
            <a:br>
              <a:rPr lang="de-DE" dirty="0"/>
            </a:br>
            <a:r>
              <a:rPr lang="de-DE" dirty="0"/>
              <a:t>Name Autor/in 2</a:t>
            </a:r>
            <a:br>
              <a:rPr lang="de-DE" dirty="0"/>
            </a:br>
            <a:r>
              <a:rPr lang="de-DE" dirty="0"/>
              <a:t>Fachgebiet X X.X / FG-Bezeichnung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1" hasCustomPrompt="1"/>
          </p:nvPr>
        </p:nvSpPr>
        <p:spPr>
          <a:xfrm>
            <a:off x="7696799" y="532800"/>
            <a:ext cx="43164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Logo + </a:t>
            </a:r>
            <a:r>
              <a:rPr lang="de-DE" dirty="0" err="1"/>
              <a:t>Sublogo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355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000" y="1494000"/>
            <a:ext cx="109728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/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4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1" y="288000"/>
            <a:ext cx="10943167" cy="23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94705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1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7" y="1497014"/>
            <a:ext cx="2715683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Marginalspalte mit etwas Text, der eine beschreibende Funktion ausführt und super präzise formuliert ist.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552000" y="1494000"/>
            <a:ext cx="8136000" cy="48672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F740394E-D60A-4A6F-A6F4-0B15249E8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C821C552-C960-4627-98B5-B9C5DA0A0AE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13.02.2023</a:t>
            </a:r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B19B96C4-476A-4387-9BD2-921694F5E3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Workshop on CMS - ECHA methodology to prioritise chemicals for prevention or control of emissions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2E38E0BC-1E36-466B-B6B9-2915BA5F31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01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13.02.2023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CMS - ECHA methodology to prioritise chemicals for prevention or control of emissions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1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6" y="1497014"/>
            <a:ext cx="2714400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Marginalspalte mit etwas Text, der eine beschreibende Funktion ausführt und super präzise formuliert ist.</a:t>
            </a:r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5"/>
          </p:nvPr>
        </p:nvSpPr>
        <p:spPr>
          <a:xfrm>
            <a:off x="552451" y="1497014"/>
            <a:ext cx="8136467" cy="48656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304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13.02.2023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CMS - ECHA methodology to prioritise chemicals for prevention or control of emissions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1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721630" y="1497012"/>
            <a:ext cx="6873471" cy="3902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8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>
          <a:xfrm>
            <a:off x="552451" y="1494000"/>
            <a:ext cx="3988800" cy="4867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4626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71600"/>
            <a:ext cx="109728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CMS - ECHA methodology to prioritise chemicals for prevention or control of emissions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1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552451" y="1497012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8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4704763" y="1497012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552451" y="3852000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4704763" y="3852000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8880000" y="1497013"/>
            <a:ext cx="273600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93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13.02.2023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CMS - ECHA methodology to prioritise chemicals for prevention or control of emissions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1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552451" y="1497013"/>
            <a:ext cx="8136467" cy="458209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8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8879417" y="1497013"/>
            <a:ext cx="269028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64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UBA_Fassade_Detaipptl.jpg"/>
          <p:cNvPicPr>
            <a:picLocks/>
          </p:cNvPicPr>
          <p:nvPr userDrawn="1"/>
        </p:nvPicPr>
        <p:blipFill>
          <a:blip r:embed="rId2" cstate="print"/>
          <a:srcRect t="1741"/>
          <a:stretch>
            <a:fillRect/>
          </a:stretch>
        </p:blipFill>
        <p:spPr>
          <a:xfrm>
            <a:off x="179999" y="180000"/>
            <a:ext cx="11830107" cy="6498000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0" y="1702800"/>
            <a:ext cx="180000" cy="45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Rechteck 6"/>
          <p:cNvSpPr/>
          <p:nvPr userDrawn="1"/>
        </p:nvSpPr>
        <p:spPr>
          <a:xfrm>
            <a:off x="180000" y="1702800"/>
            <a:ext cx="10092464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1922400"/>
            <a:ext cx="7463763" cy="1290576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 baseline="0"/>
            </a:lvl1pPr>
          </a:lstStyle>
          <a:p>
            <a:r>
              <a:rPr lang="de-DE" dirty="0"/>
              <a:t>Hier steht z.B. Vielen Dank für Ihre Aufmerksamkeit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3218399"/>
            <a:ext cx="7463367" cy="2700000"/>
          </a:xfrm>
          <a:prstGeom prst="rect">
            <a:avLst/>
          </a:prstGeom>
        </p:spPr>
        <p:txBody>
          <a:bodyPr/>
          <a:lstStyle>
            <a:lvl1pPr>
              <a:defRPr b="1" cap="none" baseline="0"/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 marL="0" indent="0"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8514506" y="4957200"/>
            <a:ext cx="3495600" cy="87496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Logo + </a:t>
            </a:r>
            <a:r>
              <a:rPr lang="de-DE" dirty="0" err="1"/>
              <a:t>Sublogo</a:t>
            </a:r>
            <a:endParaRPr lang="de-DE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12008483" y="4957927"/>
            <a:ext cx="183517" cy="8748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/>
              <a:cs typeface="Arial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92341AD-BC64-4B48-9942-D47B6CDD2C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88136" y="4956637"/>
            <a:ext cx="1920347" cy="874964"/>
            <a:chOff x="14469997" y="27157354"/>
            <a:chExt cx="5402330" cy="2544762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5B8217FA-2295-4246-9588-35134113A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9997" y="27157354"/>
              <a:ext cx="5402330" cy="25447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60EDF70-4A63-4D67-9265-D05F288A2C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27330" y="28471816"/>
              <a:ext cx="3803650" cy="544512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373E25E-9123-4D90-8E62-78BB9E2D9E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27328" y="27792366"/>
              <a:ext cx="2582864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B5A331E-00EC-4EFB-8FFC-E4B706B5FD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76888" y="27709814"/>
              <a:ext cx="720725" cy="695325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</p:spTree>
    <p:extLst>
      <p:ext uri="{BB962C8B-B14F-4D97-AF65-F5344CB8AC3E}">
        <p14:creationId xmlns:p14="http://schemas.microsoft.com/office/powerpoint/2010/main" val="364647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-2116" y="-3175"/>
            <a:ext cx="12187767" cy="6858000"/>
          </a:xfrm>
          <a:prstGeom prst="rect">
            <a:avLst/>
          </a:prstGeom>
          <a:solidFill>
            <a:srgbClr val="F0F1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2118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79999" y="180000"/>
            <a:ext cx="11833200" cy="656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2118" y="6594476"/>
            <a:ext cx="12187767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"/>
              </a:cxn>
              <a:cxn ang="0">
                <a:pos x="0" y="166"/>
              </a:cxn>
              <a:cxn ang="0">
                <a:pos x="5758" y="166"/>
              </a:cxn>
              <a:cxn ang="0">
                <a:pos x="5758" y="0"/>
              </a:cxn>
              <a:cxn ang="0">
                <a:pos x="0" y="0"/>
              </a:cxn>
            </a:cxnLst>
            <a:rect l="0" t="0" r="r" b="b"/>
            <a:pathLst>
              <a:path w="5758" h="166">
                <a:moveTo>
                  <a:pt x="0" y="0"/>
                </a:moveTo>
                <a:lnTo>
                  <a:pt x="0" y="82"/>
                </a:lnTo>
                <a:lnTo>
                  <a:pt x="0" y="166"/>
                </a:lnTo>
                <a:lnTo>
                  <a:pt x="5758" y="166"/>
                </a:lnTo>
                <a:lnTo>
                  <a:pt x="575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4B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551999" y="473826"/>
            <a:ext cx="11040000" cy="6082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554567" y="6597353"/>
            <a:ext cx="864000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13.02.2023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418399" y="6597353"/>
            <a:ext cx="8956800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Workshop on CMS - ECHA methodology to prioritise chemicals for prevention or control of emissions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10822692" y="6597353"/>
            <a:ext cx="743017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312739"/>
            <a:ext cx="180000" cy="734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2000" y="1497600"/>
            <a:ext cx="11040000" cy="48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485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kumimoji="0" lang="de-DE" sz="1500" b="1" i="0" u="none" strike="noStrike" kern="1200" cap="all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2pPr>
      <a:lvl3pPr marL="162000" indent="-1620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3pPr>
      <a:lvl4pPr marL="324000" indent="-162000" algn="l" defTabSz="914400" rtl="0" eaLnBrk="1" latinLnBrk="0" hangingPunct="1">
        <a:lnSpc>
          <a:spcPct val="120000"/>
        </a:lnSpc>
        <a:spcBef>
          <a:spcPts val="0"/>
        </a:spcBef>
        <a:buClr>
          <a:srgbClr val="4B4B4D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4pPr>
      <a:lvl5pPr marL="504000" indent="-180000" algn="l" defTabSz="914400" rtl="0" eaLnBrk="1" latinLnBrk="0" hangingPunct="1">
        <a:lnSpc>
          <a:spcPct val="120000"/>
        </a:lnSpc>
        <a:spcBef>
          <a:spcPts val="0"/>
        </a:spcBef>
        <a:buFont typeface="Symbol" panose="05050102010706020507" pitchFamily="18" charset="2"/>
        <a:buChar char="-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cha.europa.eu/de/registry-of-restriction-intentions" TargetMode="Externa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yke.fi/en-US/Research__Development/Research_and_development_projects/Projects/Hazardous_industrial_chemicals_in_the_IED_BREFs_HAZBREF/Publications" TargetMode="External"/><Relationship Id="rId5" Type="http://schemas.openxmlformats.org/officeDocument/2006/relationships/hyperlink" Target="https://www.umweltbundesamt.de/spurenstoffe-in-gewaessern?parent=93380" TargetMode="External"/><Relationship Id="rId4" Type="http://schemas.openxmlformats.org/officeDocument/2006/relationships/hyperlink" Target="https://echa.europa.eu/de/regulations/reach/evaluation/substance-evaluation/community-rolling-action-pla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hyperlink" Target="mailto:stefan.kacan@uba.de" TargetMode="External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552449" y="3060000"/>
            <a:ext cx="11039549" cy="1521128"/>
          </a:xfrm>
        </p:spPr>
        <p:txBody>
          <a:bodyPr/>
          <a:lstStyle/>
          <a:p>
            <a:r>
              <a:rPr lang="de-DE" dirty="0"/>
              <a:t>Industriechemikalien in Trinkwasserressourcen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1384" y="2132856"/>
            <a:ext cx="11040000" cy="540232"/>
          </a:xfrm>
        </p:spPr>
        <p:txBody>
          <a:bodyPr/>
          <a:lstStyle/>
          <a:p>
            <a:br>
              <a:rPr lang="de-DE" b="0" dirty="0"/>
            </a:br>
            <a:r>
              <a:rPr lang="de-DE" sz="2600" b="0" dirty="0"/>
              <a:t>19. Trinkwasserfachtagung Donaueschingen</a:t>
            </a:r>
            <a:endParaRPr lang="de-DE" b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r>
              <a:rPr lang="de-DE" b="1" dirty="0"/>
              <a:t>Stefan Kacan, UBA - Fachgebiet Chemikaliensicherheit-REACH</a:t>
            </a:r>
          </a:p>
        </p:txBody>
      </p:sp>
    </p:spTree>
    <p:extLst>
      <p:ext uri="{BB962C8B-B14F-4D97-AF65-F5344CB8AC3E}">
        <p14:creationId xmlns:p14="http://schemas.microsoft.com/office/powerpoint/2010/main" val="221344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71600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de-DE" sz="2400" dirty="0"/>
              <a:t>Trinkwasserrelevante Stoffe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 dirty="0"/>
              <a:t>Trinkwasserrelevante Stoffe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D782D43-0CE8-46FA-82BE-916762866EF9}"/>
              </a:ext>
            </a:extLst>
          </p:cNvPr>
          <p:cNvSpPr txBox="1">
            <a:spLocks/>
          </p:cNvSpPr>
          <p:nvPr/>
        </p:nvSpPr>
        <p:spPr>
          <a:xfrm>
            <a:off x="552001" y="1988840"/>
            <a:ext cx="11013708" cy="4464496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Tx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22.400 Stoffe befinden sich in der REACH-Registrierungsdatenbank (Stand: September 2019)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es konnten 13.405 einzigartige chemische Strukturen identifiziert werden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Für 64 % wurde keine endgültige PMT/</a:t>
            </a:r>
            <a:r>
              <a:rPr lang="de-DE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vPvM</a:t>
            </a: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 -Bewertung durchgeführt – entweder wegen fehlender Testdaten       (41 %) oder aufgrund nicht eindeutiger Bewertung (23 %)</a:t>
            </a:r>
          </a:p>
          <a:p>
            <a:pPr>
              <a:lnSpc>
                <a:spcPct val="133000"/>
              </a:lnSpc>
              <a:spcBef>
                <a:spcPts val="600"/>
              </a:spcBef>
            </a:pPr>
            <a:endParaRPr lang="de-DE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33000"/>
              </a:lnSpc>
              <a:spcBef>
                <a:spcPts val="600"/>
              </a:spcBef>
            </a:pPr>
            <a:r>
              <a:rPr lang="de-DE" sz="1800" b="1" dirty="0">
                <a:solidFill>
                  <a:srgbClr val="009BD5"/>
                </a:solidFill>
                <a:sym typeface="Wingdings" panose="05000000000000000000" pitchFamily="2" charset="2"/>
              </a:rPr>
              <a:t>	 nur 259 oder 1,9 % erfüllen Kriterien für PMT/</a:t>
            </a:r>
            <a:r>
              <a:rPr lang="de-DE" sz="1800" b="1" dirty="0" err="1">
                <a:solidFill>
                  <a:srgbClr val="009BD5"/>
                </a:solidFill>
                <a:sym typeface="Wingdings" panose="05000000000000000000" pitchFamily="2" charset="2"/>
              </a:rPr>
              <a:t>vPvM</a:t>
            </a:r>
            <a:r>
              <a:rPr lang="de-DE" sz="1800" b="1" dirty="0">
                <a:solidFill>
                  <a:srgbClr val="009BD5"/>
                </a:solidFill>
                <a:sym typeface="Wingdings" panose="05000000000000000000" pitchFamily="2" charset="2"/>
              </a:rPr>
              <a:t>-Stoffe (CLP-Kriterien)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4625" indent="-174625">
              <a:lnSpc>
                <a:spcPct val="133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e-DE" sz="1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4625" indent="-174625">
              <a:lnSpc>
                <a:spcPct val="133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38730F9-3E3F-47AE-9B09-5570498D1B24}"/>
              </a:ext>
            </a:extLst>
          </p:cNvPr>
          <p:cNvSpPr/>
          <p:nvPr/>
        </p:nvSpPr>
        <p:spPr>
          <a:xfrm>
            <a:off x="7176120" y="5837407"/>
            <a:ext cx="4611411" cy="63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3000"/>
              </a:lnSpc>
              <a:spcBef>
                <a:spcPts val="600"/>
              </a:spcBef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UBA TEXTE 19/2023: PMT/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vPvM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-Bewertung der REACH-Registrierungsdatenbank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3DCE8A3-15CE-4072-A855-B967B5B1A248}"/>
              </a:ext>
            </a:extLst>
          </p:cNvPr>
          <p:cNvSpPr txBox="1">
            <a:spLocks/>
          </p:cNvSpPr>
          <p:nvPr/>
        </p:nvSpPr>
        <p:spPr>
          <a:xfrm>
            <a:off x="552000" y="1124744"/>
            <a:ext cx="10972800" cy="3600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444500" algn="l"/>
              </a:tabLst>
            </a:pPr>
            <a:r>
              <a:rPr lang="de-DE" sz="2000" dirty="0"/>
              <a:t>2.2	PMT- und </a:t>
            </a:r>
            <a:r>
              <a:rPr lang="de-DE" sz="2000" dirty="0" err="1"/>
              <a:t>vPvM</a:t>
            </a:r>
            <a:r>
              <a:rPr lang="de-DE" sz="2000" dirty="0"/>
              <a:t>-Kriterien – neue Gefahrenklassen</a:t>
            </a:r>
          </a:p>
        </p:txBody>
      </p:sp>
    </p:spTree>
    <p:extLst>
      <p:ext uri="{BB962C8B-B14F-4D97-AF65-F5344CB8AC3E}">
        <p14:creationId xmlns:p14="http://schemas.microsoft.com/office/powerpoint/2010/main" val="53438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71600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de-DE" sz="2400" dirty="0"/>
              <a:t>Trinkwasserrelevante Stoffe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 dirty="0"/>
              <a:t>Trinkwasserrelevante Stoffe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D782D43-0CE8-46FA-82BE-916762866EF9}"/>
              </a:ext>
            </a:extLst>
          </p:cNvPr>
          <p:cNvSpPr txBox="1">
            <a:spLocks/>
          </p:cNvSpPr>
          <p:nvPr/>
        </p:nvSpPr>
        <p:spPr>
          <a:xfrm>
            <a:off x="554283" y="1916832"/>
            <a:ext cx="11011425" cy="4536504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Tx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breit angelegte Literaturrecherche (55 Studien veröffentlicht zwischen 2000 und 2019) zeigt, dass: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de-DE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bereits heute 639 Chemikalien als Kontaminanten in Uferfiltrat (114 Stoffe), Grundwasser (338 Stoffe), Rohwasser (212 Stoffe) oder Trinkwasser (385 Stoffe) bekannt sind.</a:t>
            </a:r>
          </a:p>
          <a:p>
            <a:pPr>
              <a:lnSpc>
                <a:spcPct val="133000"/>
              </a:lnSpc>
              <a:spcBef>
                <a:spcPts val="600"/>
              </a:spcBef>
            </a:pPr>
            <a:endParaRPr lang="de-DE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Die Literaturrecherche des Umweltbundesamtes deckt auf: Jeder zweite Stoff, der die  Trinkwasserressourcen kontaminiert, ist unter REACH registriert (Industriechemikalie).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Davon fallen 24% in die neuen CLP-Gefahrenklassen PMT und </a:t>
            </a:r>
            <a:r>
              <a:rPr lang="de-DE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vPvM</a:t>
            </a: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Betrachtet man nur das Rohwasser steigt der Anteil gar auf 32%.</a:t>
            </a:r>
          </a:p>
          <a:p>
            <a:pPr marL="174625" indent="-174625">
              <a:lnSpc>
                <a:spcPct val="133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e-DE" sz="1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4625" indent="-174625">
              <a:lnSpc>
                <a:spcPct val="133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BB1946A-D394-4F93-A792-4D67E1520726}"/>
              </a:ext>
            </a:extLst>
          </p:cNvPr>
          <p:cNvSpPr/>
          <p:nvPr/>
        </p:nvSpPr>
        <p:spPr>
          <a:xfrm>
            <a:off x="8976320" y="6007234"/>
            <a:ext cx="2804052" cy="34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3000"/>
              </a:lnSpc>
              <a:spcBef>
                <a:spcPts val="600"/>
              </a:spcBef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Neumann and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Schliebner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(2019)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C18DFF7-F6F2-4053-9BB3-7A2A50B2ABD7}"/>
              </a:ext>
            </a:extLst>
          </p:cNvPr>
          <p:cNvSpPr txBox="1">
            <a:spLocks/>
          </p:cNvSpPr>
          <p:nvPr/>
        </p:nvSpPr>
        <p:spPr>
          <a:xfrm>
            <a:off x="552000" y="1124744"/>
            <a:ext cx="10972800" cy="3600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444500" algn="l"/>
              </a:tabLst>
            </a:pPr>
            <a:r>
              <a:rPr lang="de-DE" sz="2000" dirty="0"/>
              <a:t>2.2	PMT- und </a:t>
            </a:r>
            <a:r>
              <a:rPr lang="de-DE" sz="2000" dirty="0" err="1"/>
              <a:t>vPvM</a:t>
            </a:r>
            <a:r>
              <a:rPr lang="de-DE" sz="2000" dirty="0"/>
              <a:t>-Kriterien – neue Gefahrenklassen</a:t>
            </a:r>
          </a:p>
        </p:txBody>
      </p:sp>
    </p:spTree>
    <p:extLst>
      <p:ext uri="{BB962C8B-B14F-4D97-AF65-F5344CB8AC3E}">
        <p14:creationId xmlns:p14="http://schemas.microsoft.com/office/powerpoint/2010/main" val="24849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71600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de-DE" sz="2400" dirty="0"/>
              <a:t>Trinkwasserrelevante Stoffe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 dirty="0"/>
              <a:t>Trinkwasserrelevante Stoffe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337210A-DA9B-4ADF-B638-BB8FF0BAEFAD}"/>
              </a:ext>
            </a:extLst>
          </p:cNvPr>
          <p:cNvSpPr/>
          <p:nvPr/>
        </p:nvSpPr>
        <p:spPr>
          <a:xfrm>
            <a:off x="10344472" y="6028499"/>
            <a:ext cx="1579916" cy="34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3000"/>
              </a:lnSpc>
              <a:spcBef>
                <a:spcPts val="600"/>
              </a:spcBef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Arp et al. 2023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181B896-3A5A-4D4C-B9EE-CA38D6C07E1A}"/>
              </a:ext>
            </a:extLst>
          </p:cNvPr>
          <p:cNvSpPr txBox="1">
            <a:spLocks/>
          </p:cNvSpPr>
          <p:nvPr/>
        </p:nvSpPr>
        <p:spPr>
          <a:xfrm>
            <a:off x="552000" y="1124744"/>
            <a:ext cx="10972800" cy="3600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444500" algn="l"/>
              </a:tabLst>
            </a:pPr>
            <a:r>
              <a:rPr lang="de-DE" sz="2000" dirty="0"/>
              <a:t>2.2	PMT- und </a:t>
            </a:r>
            <a:r>
              <a:rPr lang="de-DE" sz="2000" dirty="0" err="1"/>
              <a:t>vPvM</a:t>
            </a:r>
            <a:r>
              <a:rPr lang="de-DE" sz="2000" dirty="0"/>
              <a:t>-Kriterien – neue Gefahrenklassen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833B84-D1F2-48B6-A829-DF8723647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12" y="2829053"/>
            <a:ext cx="5486890" cy="365792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43E53EE-1CC8-4D36-BFC6-9C7C42846FCA}"/>
              </a:ext>
            </a:extLst>
          </p:cNvPr>
          <p:cNvSpPr/>
          <p:nvPr/>
        </p:nvSpPr>
        <p:spPr>
          <a:xfrm>
            <a:off x="549870" y="1844824"/>
            <a:ext cx="9074522" cy="197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</a:rPr>
              <a:t>43 (von 176) Stoffe mit </a:t>
            </a:r>
            <a:r>
              <a:rPr lang="de-DE" sz="2000" dirty="0" err="1">
                <a:latin typeface="Calibri" panose="020F0502020204030204" pitchFamily="34" charset="0"/>
              </a:rPr>
              <a:t>Gesamtpriorisierung</a:t>
            </a:r>
            <a:r>
              <a:rPr lang="de-DE" sz="2000" dirty="0">
                <a:latin typeface="Calibri" panose="020F0502020204030204" pitchFamily="34" charset="0"/>
              </a:rPr>
              <a:t> „Höchste Priorität“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de-DE" dirty="0">
                <a:latin typeface="+mj-lt"/>
              </a:rPr>
              <a:t>40 Stoffe: Wasseraufbereitung weder durch Aktivkohlefilter noch durch </a:t>
            </a:r>
            <a:r>
              <a:rPr lang="de-DE" dirty="0" err="1">
                <a:latin typeface="+mj-lt"/>
              </a:rPr>
              <a:t>Ozonierung</a:t>
            </a:r>
            <a:endParaRPr lang="de-DE" dirty="0">
              <a:latin typeface="+mj-lt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de-DE" dirty="0">
                <a:latin typeface="+mj-lt"/>
              </a:rPr>
              <a:t>6 Stoffe: ubiquitär, hohe Konzentrationen: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de-DE" dirty="0">
                <a:latin typeface="+mj-lt"/>
              </a:rPr>
              <a:t>1,4-Dioxan, </a:t>
            </a:r>
            <a:r>
              <a:rPr lang="de-DE" dirty="0" err="1">
                <a:latin typeface="+mj-lt"/>
              </a:rPr>
              <a:t>Benzotriazol</a:t>
            </a:r>
            <a:r>
              <a:rPr lang="de-DE" dirty="0">
                <a:latin typeface="+mj-lt"/>
              </a:rPr>
              <a:t>, Melamin, Cyanursäure, Trifluoressigsäure und </a:t>
            </a:r>
            <a:r>
              <a:rPr lang="de-DE" dirty="0" err="1">
                <a:latin typeface="+mj-lt"/>
              </a:rPr>
              <a:t>Trifluormethansulfonsäure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3527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69173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de-DE" sz="2400" dirty="0"/>
              <a:t>Reicht die Betrachtung von </a:t>
            </a:r>
            <a:r>
              <a:rPr lang="de-DE" sz="2400" dirty="0" err="1"/>
              <a:t>physiko</a:t>
            </a:r>
            <a:r>
              <a:rPr lang="de-DE" sz="2400" dirty="0"/>
              <a:t>-chemischen Parametern (PMT /</a:t>
            </a:r>
            <a:r>
              <a:rPr lang="de-DE" sz="2400" dirty="0" err="1"/>
              <a:t>vPvM</a:t>
            </a:r>
            <a:r>
              <a:rPr lang="de-DE" sz="2400" dirty="0"/>
              <a:t>) aus?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 dirty="0"/>
              <a:t>Trinkwasserrelevante Stoffe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23C10AD-5FC2-4BF9-A2F0-5D16D67107AC}"/>
              </a:ext>
            </a:extLst>
          </p:cNvPr>
          <p:cNvSpPr txBox="1">
            <a:spLocks/>
          </p:cNvSpPr>
          <p:nvPr/>
        </p:nvSpPr>
        <p:spPr>
          <a:xfrm>
            <a:off x="552000" y="1124744"/>
            <a:ext cx="10972800" cy="3600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444500" algn="l"/>
              </a:tabLst>
            </a:pPr>
            <a:r>
              <a:rPr lang="de-DE" sz="2000" dirty="0"/>
              <a:t>3.1	Herkunft von (Industrie-)Chemikalien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8D7376DC-9A24-4DE7-A202-B0181FFD582D}"/>
              </a:ext>
            </a:extLst>
          </p:cNvPr>
          <p:cNvSpPr txBox="1">
            <a:spLocks/>
          </p:cNvSpPr>
          <p:nvPr/>
        </p:nvSpPr>
        <p:spPr>
          <a:xfrm>
            <a:off x="839416" y="1772816"/>
            <a:ext cx="9577064" cy="468052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Tx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3000"/>
              </a:lnSpc>
              <a:spcBef>
                <a:spcPts val="600"/>
              </a:spcBef>
            </a:pPr>
            <a:endParaRPr lang="de-DE" sz="2000" dirty="0">
              <a:solidFill>
                <a:schemeClr val="tx1"/>
              </a:solidFill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27C99AA-7BB6-457F-B60C-F6D4E0876909}"/>
              </a:ext>
            </a:extLst>
          </p:cNvPr>
          <p:cNvGrpSpPr>
            <a:grpSpLocks noChangeAspect="1"/>
          </p:cNvGrpSpPr>
          <p:nvPr/>
        </p:nvGrpSpPr>
        <p:grpSpPr>
          <a:xfrm>
            <a:off x="532757" y="1751402"/>
            <a:ext cx="5355823" cy="4242548"/>
            <a:chOff x="5808137" y="1160206"/>
            <a:chExt cx="6120511" cy="4848285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F08CD43D-5C9F-4209-85D1-7A880CE5636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07272" y="1268760"/>
              <a:ext cx="5721376" cy="4632840"/>
              <a:chOff x="2876540" y="1275974"/>
              <a:chExt cx="3707140" cy="3001828"/>
            </a:xfrm>
          </p:grpSpPr>
          <p:pic>
            <p:nvPicPr>
              <p:cNvPr id="18" name="Picture 25">
                <a:extLst>
                  <a:ext uri="{FF2B5EF4-FFF2-40B4-BE49-F238E27FC236}">
                    <a16:creationId xmlns:a16="http://schemas.microsoft.com/office/drawing/2014/main" id="{BFCCAD37-7AFF-4B99-B4D2-4E3921078E54}"/>
                  </a:ext>
                </a:extLst>
              </p:cNvPr>
              <p:cNvPicPr/>
              <p:nvPr/>
            </p:nvPicPr>
            <p:blipFill rotWithShape="1">
              <a:blip r:embed="rId3"/>
              <a:srcRect l="17339" t="6691" r="12254" b="20062"/>
              <a:stretch/>
            </p:blipFill>
            <p:spPr>
              <a:xfrm>
                <a:off x="2876540" y="1275974"/>
                <a:ext cx="3390919" cy="3001828"/>
              </a:xfrm>
              <a:prstGeom prst="rect">
                <a:avLst/>
              </a:prstGeom>
            </p:spPr>
          </p:pic>
          <p:sp>
            <p:nvSpPr>
              <p:cNvPr id="19" name="Rektangel 10">
                <a:extLst>
                  <a:ext uri="{FF2B5EF4-FFF2-40B4-BE49-F238E27FC236}">
                    <a16:creationId xmlns:a16="http://schemas.microsoft.com/office/drawing/2014/main" id="{9438596D-FE10-496C-A71E-200B6409A33A}"/>
                  </a:ext>
                </a:extLst>
              </p:cNvPr>
              <p:cNvSpPr/>
              <p:nvPr/>
            </p:nvSpPr>
            <p:spPr>
              <a:xfrm>
                <a:off x="6011186" y="2011680"/>
                <a:ext cx="572494" cy="5600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</p:grp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2DFB8B27-E4F5-4E98-9267-F6287516463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16341" y="1511725"/>
              <a:ext cx="1434600" cy="6714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de-DE" sz="1400" b="1" dirty="0">
                  <a:solidFill>
                    <a:srgbClr val="73B7B9"/>
                  </a:solidFill>
                  <a:latin typeface="+mj-lt"/>
                </a:rPr>
                <a:t>Produktion</a:t>
              </a:r>
            </a:p>
            <a:p>
              <a:pPr algn="r"/>
              <a:endParaRPr lang="de-DE" sz="1400" b="1" dirty="0">
                <a:solidFill>
                  <a:srgbClr val="73B7B9"/>
                </a:solidFill>
                <a:latin typeface="+mj-lt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1F705C0-4132-49CA-92FE-B4706DDB972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985307" y="1160206"/>
              <a:ext cx="1800200" cy="9587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de-DE" sz="1400" b="1" dirty="0">
                  <a:solidFill>
                    <a:srgbClr val="73B7B9"/>
                  </a:solidFill>
                  <a:latin typeface="+mj-lt"/>
                </a:rPr>
                <a:t>Herstellung von Produkten und Artikeln 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ABE3C64-5EE9-4BA1-89C6-1F533762239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128448" y="5098248"/>
              <a:ext cx="1492721" cy="9102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36000" rtlCol="0">
              <a:spAutoFit/>
            </a:bodyPr>
            <a:lstStyle/>
            <a:p>
              <a:r>
                <a:rPr lang="de-DE" sz="1400" b="1" dirty="0">
                  <a:solidFill>
                    <a:srgbClr val="73B7B9"/>
                  </a:solidFill>
                  <a:latin typeface="+mj-lt"/>
                </a:rPr>
                <a:t>Gebrauch der Produkte und Artikel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9B180D6-943D-4A4A-BA18-470D5788149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808137" y="4994275"/>
              <a:ext cx="1434600" cy="6714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de-DE" sz="1400" b="1" dirty="0">
                  <a:solidFill>
                    <a:srgbClr val="73B7B9"/>
                  </a:solidFill>
                  <a:latin typeface="+mj-lt"/>
                </a:rPr>
                <a:t>Abfall- </a:t>
              </a:r>
              <a:r>
                <a:rPr lang="de-DE" sz="1400" b="1" dirty="0" err="1">
                  <a:solidFill>
                    <a:srgbClr val="73B7B9"/>
                  </a:solidFill>
                  <a:latin typeface="+mj-lt"/>
                </a:rPr>
                <a:t>management</a:t>
              </a:r>
              <a:endParaRPr lang="de-DE" sz="1400" b="1" dirty="0">
                <a:solidFill>
                  <a:srgbClr val="73B7B9"/>
                </a:solidFill>
                <a:latin typeface="+mj-lt"/>
              </a:endParaRPr>
            </a:p>
          </p:txBody>
        </p: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AB3F82A1-1810-43C8-A8B9-8807B0A5C8E6}"/>
              </a:ext>
            </a:extLst>
          </p:cNvPr>
          <p:cNvSpPr/>
          <p:nvPr/>
        </p:nvSpPr>
        <p:spPr>
          <a:xfrm>
            <a:off x="383220" y="6315545"/>
            <a:ext cx="45556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Source: https://ec.europa.eu/environment/pdf/chemicals/2020/10/SWD_PFAS.pdf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EB56A11-C3AC-407D-ADE3-D785A23880B4}"/>
              </a:ext>
            </a:extLst>
          </p:cNvPr>
          <p:cNvGrpSpPr/>
          <p:nvPr/>
        </p:nvGrpSpPr>
        <p:grpSpPr>
          <a:xfrm>
            <a:off x="666662" y="1693564"/>
            <a:ext cx="4535242" cy="4334188"/>
            <a:chOff x="872392" y="2119323"/>
            <a:chExt cx="4535242" cy="4334188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466EC8E4-06BD-4A17-9916-5E2A65B23C2F}"/>
                </a:ext>
              </a:extLst>
            </p:cNvPr>
            <p:cNvSpPr/>
            <p:nvPr/>
          </p:nvSpPr>
          <p:spPr>
            <a:xfrm>
              <a:off x="4867634" y="3345604"/>
              <a:ext cx="540000" cy="54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CF158FE0-495C-4D5D-A980-F9EA9D433306}"/>
                </a:ext>
              </a:extLst>
            </p:cNvPr>
            <p:cNvSpPr/>
            <p:nvPr/>
          </p:nvSpPr>
          <p:spPr>
            <a:xfrm>
              <a:off x="2657375" y="2119323"/>
              <a:ext cx="540000" cy="54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8105670-6298-4653-8839-C7CB3B437B7A}"/>
                </a:ext>
              </a:extLst>
            </p:cNvPr>
            <p:cNvSpPr/>
            <p:nvPr/>
          </p:nvSpPr>
          <p:spPr>
            <a:xfrm>
              <a:off x="872392" y="4371654"/>
              <a:ext cx="900000" cy="9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C6459EDD-13E7-4D5F-8D16-6D7D8792B884}"/>
                </a:ext>
              </a:extLst>
            </p:cNvPr>
            <p:cNvSpPr/>
            <p:nvPr/>
          </p:nvSpPr>
          <p:spPr>
            <a:xfrm>
              <a:off x="3725276" y="5913511"/>
              <a:ext cx="540000" cy="54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D342000-684B-4025-97ED-4F39570A6555}"/>
              </a:ext>
            </a:extLst>
          </p:cNvPr>
          <p:cNvGrpSpPr/>
          <p:nvPr/>
        </p:nvGrpSpPr>
        <p:grpSpPr>
          <a:xfrm>
            <a:off x="4866484" y="1275726"/>
            <a:ext cx="6628684" cy="4613799"/>
            <a:chOff x="4866484" y="1275726"/>
            <a:chExt cx="6628684" cy="4613799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7BB58017-962B-4CC2-A5B6-1A81BBA22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764" y="3035654"/>
              <a:ext cx="1592404" cy="1592404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1814E5AD-A0AB-4759-8763-6DF16E445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4113" y="3956193"/>
              <a:ext cx="2628179" cy="1850004"/>
            </a:xfrm>
            <a:prstGeom prst="rect">
              <a:avLst/>
            </a:prstGeom>
          </p:spPr>
        </p:pic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AD22B181-C498-4C92-B6BB-54538D0E42C1}"/>
                </a:ext>
              </a:extLst>
            </p:cNvPr>
            <p:cNvGrpSpPr/>
            <p:nvPr/>
          </p:nvGrpSpPr>
          <p:grpSpPr>
            <a:xfrm>
              <a:off x="5728389" y="1275726"/>
              <a:ext cx="3701131" cy="2144653"/>
              <a:chOff x="5720714" y="1284347"/>
              <a:chExt cx="3701131" cy="2144653"/>
            </a:xfrm>
          </p:grpSpPr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DCC243D7-6035-4A24-B472-FF2111E00686}"/>
                  </a:ext>
                </a:extLst>
              </p:cNvPr>
              <p:cNvGrpSpPr/>
              <p:nvPr/>
            </p:nvGrpSpPr>
            <p:grpSpPr>
              <a:xfrm>
                <a:off x="5720714" y="1284347"/>
                <a:ext cx="3701131" cy="2144653"/>
                <a:chOff x="5534575" y="1559942"/>
                <a:chExt cx="3701131" cy="2144653"/>
              </a:xfrm>
            </p:grpSpPr>
            <p:pic>
              <p:nvPicPr>
                <p:cNvPr id="8" name="Grafik 7">
                  <a:extLst>
                    <a:ext uri="{FF2B5EF4-FFF2-40B4-BE49-F238E27FC236}">
                      <a16:creationId xmlns:a16="http://schemas.microsoft.com/office/drawing/2014/main" id="{8F19F387-D7DD-4F5C-8C05-56E5C8ECF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34575" y="1559942"/>
                  <a:ext cx="3618653" cy="2144653"/>
                </a:xfrm>
                <a:prstGeom prst="rect">
                  <a:avLst/>
                </a:prstGeom>
              </p:spPr>
            </p:pic>
            <p:sp>
              <p:nvSpPr>
                <p:cNvPr id="9" name="Rechteck 8">
                  <a:extLst>
                    <a:ext uri="{FF2B5EF4-FFF2-40B4-BE49-F238E27FC236}">
                      <a16:creationId xmlns:a16="http://schemas.microsoft.com/office/drawing/2014/main" id="{0493D720-9175-47F8-ADB9-FB5AED948BE8}"/>
                    </a:ext>
                  </a:extLst>
                </p:cNvPr>
                <p:cNvSpPr/>
                <p:nvPr/>
              </p:nvSpPr>
              <p:spPr>
                <a:xfrm>
                  <a:off x="8262477" y="1626887"/>
                  <a:ext cx="973229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rPr>
                    <a:t>user4468087 </a:t>
                  </a:r>
                </a:p>
                <a:p>
                  <a:r>
                    <a:rPr lang="de-DE" sz="1000" dirty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rPr>
                    <a:t>auf </a:t>
                  </a:r>
                  <a:r>
                    <a:rPr lang="de-DE" sz="1000" dirty="0" err="1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rPr>
                    <a:t>Freepik</a:t>
                  </a:r>
                  <a:endParaRPr lang="de-DE" sz="10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F886D52A-D568-4121-87DD-E33A9AE9B8B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182208" y="2769002"/>
                <a:ext cx="1059729" cy="3189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de-DE" sz="1600" b="1" dirty="0">
                    <a:solidFill>
                      <a:srgbClr val="73B7B9"/>
                    </a:solidFill>
                    <a:latin typeface="+mj-lt"/>
                  </a:rPr>
                  <a:t>Kläranlage</a:t>
                </a:r>
              </a:p>
            </p:txBody>
          </p:sp>
        </p:grp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C97DD69A-B145-4F76-AC1C-8A4E263909A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729222" y="5324379"/>
              <a:ext cx="1059729" cy="5651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de-DE" sz="1600" b="1" dirty="0">
                  <a:solidFill>
                    <a:srgbClr val="73B7B9"/>
                  </a:solidFill>
                  <a:latin typeface="+mj-lt"/>
                </a:rPr>
                <a:t>natürliche Gewässer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AC7E19C8-755E-4AFA-9886-F26B9EF7543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095843" y="4635508"/>
              <a:ext cx="1177937" cy="5651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de-DE" sz="1600" b="1" dirty="0">
                  <a:solidFill>
                    <a:srgbClr val="73B7B9"/>
                  </a:solidFill>
                  <a:latin typeface="+mj-lt"/>
                </a:rPr>
                <a:t>Trinkwasser- Ressource </a:t>
              </a:r>
            </a:p>
          </p:txBody>
        </p:sp>
        <p:cxnSp>
          <p:nvCxnSpPr>
            <p:cNvPr id="28" name="Verbinder: gewinkelt 27">
              <a:extLst>
                <a:ext uri="{FF2B5EF4-FFF2-40B4-BE49-F238E27FC236}">
                  <a16:creationId xmlns:a16="http://schemas.microsoft.com/office/drawing/2014/main" id="{1F31490C-80E8-4E8E-9DE2-A0F378DDF1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6484" y="2990931"/>
              <a:ext cx="1577983" cy="917612"/>
            </a:xfrm>
            <a:prstGeom prst="bentConnector3">
              <a:avLst>
                <a:gd name="adj1" fmla="val 50000"/>
              </a:avLst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B31A98A4-E003-4632-B137-B0BD70C36BCB}"/>
                </a:ext>
              </a:extLst>
            </p:cNvPr>
            <p:cNvCxnSpPr/>
            <p:nvPr/>
          </p:nvCxnSpPr>
          <p:spPr>
            <a:xfrm>
              <a:off x="7183795" y="3550840"/>
              <a:ext cx="0" cy="986338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Verbinder: gewinkelt 35">
              <a:extLst>
                <a:ext uri="{FF2B5EF4-FFF2-40B4-BE49-F238E27FC236}">
                  <a16:creationId xmlns:a16="http://schemas.microsoft.com/office/drawing/2014/main" id="{26F8E870-605C-4547-8793-DE9C4DCB11E6}"/>
                </a:ext>
              </a:extLst>
            </p:cNvPr>
            <p:cNvCxnSpPr>
              <a:endCxn id="25" idx="1"/>
            </p:cNvCxnSpPr>
            <p:nvPr/>
          </p:nvCxnSpPr>
          <p:spPr>
            <a:xfrm flipV="1">
              <a:off x="8749091" y="3831856"/>
              <a:ext cx="1153673" cy="668643"/>
            </a:xfrm>
            <a:prstGeom prst="bentConnector3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297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 dirty="0"/>
              <a:t>Trinkwasserrelevante Stoffe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23C10AD-5FC2-4BF9-A2F0-5D16D67107AC}"/>
              </a:ext>
            </a:extLst>
          </p:cNvPr>
          <p:cNvSpPr txBox="1">
            <a:spLocks/>
          </p:cNvSpPr>
          <p:nvPr/>
        </p:nvSpPr>
        <p:spPr>
          <a:xfrm>
            <a:off x="552000" y="1124744"/>
            <a:ext cx="10972800" cy="3600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444500" algn="l"/>
              </a:tabLst>
            </a:pPr>
            <a:r>
              <a:rPr lang="de-DE" sz="2000" dirty="0"/>
              <a:t>3.2	Kriterien von übergeordneter Bedeutung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01B7D41-5BCF-490F-9B53-73545B6E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469173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de-DE" sz="2400" dirty="0"/>
              <a:t>Reicht die Betrachtung von </a:t>
            </a:r>
            <a:r>
              <a:rPr lang="de-DE" sz="2400" dirty="0" err="1"/>
              <a:t>physiko</a:t>
            </a:r>
            <a:r>
              <a:rPr lang="de-DE" sz="2400" dirty="0"/>
              <a:t>-chemischen Parametern (PMT /</a:t>
            </a:r>
            <a:r>
              <a:rPr lang="de-DE" sz="2400" dirty="0" err="1"/>
              <a:t>vPvM</a:t>
            </a:r>
            <a:r>
              <a:rPr lang="de-DE" sz="2400" dirty="0"/>
              <a:t>) aus?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8D7376DC-9A24-4DE7-A202-B0181FFD582D}"/>
              </a:ext>
            </a:extLst>
          </p:cNvPr>
          <p:cNvSpPr txBox="1">
            <a:spLocks/>
          </p:cNvSpPr>
          <p:nvPr/>
        </p:nvSpPr>
        <p:spPr>
          <a:xfrm>
            <a:off x="986567" y="1988840"/>
            <a:ext cx="2645258" cy="421206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Tx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</a:rPr>
              <a:t>Perfluorhexansäure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E7B56E6-2581-4E5A-BEC4-5F95BD1A6CCD}"/>
              </a:ext>
            </a:extLst>
          </p:cNvPr>
          <p:cNvSpPr txBox="1">
            <a:spLocks/>
          </p:cNvSpPr>
          <p:nvPr/>
        </p:nvSpPr>
        <p:spPr>
          <a:xfrm>
            <a:off x="3256292" y="2609236"/>
            <a:ext cx="790135" cy="421206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ct val="133000"/>
              </a:lnSpc>
              <a:spcBef>
                <a:spcPts val="600"/>
              </a:spcBef>
              <a:buFont typeface="Arial" pitchFamily="34" charset="0"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de-DE" dirty="0"/>
              <a:t>log K</a:t>
            </a:r>
            <a:r>
              <a:rPr lang="de-DE" baseline="-25000" dirty="0"/>
              <a:t>oc</a:t>
            </a:r>
            <a:r>
              <a:rPr lang="de-DE" dirty="0"/>
              <a:t>: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42DED21C-DDED-4019-9819-A603B26BAC5E}"/>
              </a:ext>
            </a:extLst>
          </p:cNvPr>
          <p:cNvSpPr txBox="1">
            <a:spLocks/>
          </p:cNvSpPr>
          <p:nvPr/>
        </p:nvSpPr>
        <p:spPr>
          <a:xfrm>
            <a:off x="1155237" y="2609236"/>
            <a:ext cx="2160240" cy="421206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ct val="133000"/>
              </a:lnSpc>
              <a:spcBef>
                <a:spcPts val="600"/>
              </a:spcBef>
              <a:buFont typeface="Arial" pitchFamily="34" charset="0"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de-DE" dirty="0"/>
              <a:t>Halbwertzeit T</a:t>
            </a:r>
            <a:r>
              <a:rPr lang="de-DE" baseline="-25000" dirty="0"/>
              <a:t>1/2</a:t>
            </a:r>
            <a:r>
              <a:rPr lang="de-DE" dirty="0"/>
              <a:t>: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51B4404-E027-4482-B748-81B1CE2D3FAA}"/>
              </a:ext>
            </a:extLst>
          </p:cNvPr>
          <p:cNvSpPr/>
          <p:nvPr/>
        </p:nvSpPr>
        <p:spPr>
          <a:xfrm>
            <a:off x="3256292" y="3068496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</a:rPr>
              <a:t>1,31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C685B47-EEF0-4BBC-9B04-0DFF81CB64D1}"/>
              </a:ext>
            </a:extLst>
          </p:cNvPr>
          <p:cNvSpPr/>
          <p:nvPr/>
        </p:nvSpPr>
        <p:spPr>
          <a:xfrm>
            <a:off x="1424912" y="3038472"/>
            <a:ext cx="1121533" cy="45302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/>
          <a:p>
            <a:pPr algn="ctr">
              <a:lnSpc>
                <a:spcPct val="133000"/>
              </a:lnSpc>
              <a:spcBef>
                <a:spcPts val="600"/>
              </a:spcBef>
            </a:pPr>
            <a:r>
              <a:rPr lang="de-DE" dirty="0">
                <a:latin typeface="Calibri" panose="020F0502020204030204" pitchFamily="34" charset="0"/>
              </a:rPr>
              <a:t>viele Jahre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EC01213-2EA7-4E93-ACF2-D74457F47990}"/>
              </a:ext>
            </a:extLst>
          </p:cNvPr>
          <p:cNvGrpSpPr/>
          <p:nvPr/>
        </p:nvGrpSpPr>
        <p:grpSpPr>
          <a:xfrm>
            <a:off x="1786197" y="4236648"/>
            <a:ext cx="1979627" cy="344480"/>
            <a:chOff x="1786197" y="4236648"/>
            <a:chExt cx="1979627" cy="34448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379860C-DF8C-4A78-81CE-8EE8FF69E5F8}"/>
                </a:ext>
              </a:extLst>
            </p:cNvPr>
            <p:cNvSpPr/>
            <p:nvPr/>
          </p:nvSpPr>
          <p:spPr>
            <a:xfrm>
              <a:off x="1786197" y="4261808"/>
              <a:ext cx="297468" cy="31932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rmAutofit/>
            </a:bodyPr>
            <a:lstStyle/>
            <a:p>
              <a:pPr>
                <a:spcBef>
                  <a:spcPct val="0"/>
                </a:spcBef>
                <a:tabLst>
                  <a:tab pos="444500" algn="l"/>
                </a:tabLst>
              </a:pPr>
              <a:r>
                <a:rPr lang="de-DE" sz="2000" b="1" dirty="0" err="1">
                  <a:solidFill>
                    <a:srgbClr val="9C1E18"/>
                  </a:solidFill>
                  <a:latin typeface="Calibri" panose="020F0502020204030204" pitchFamily="34" charset="0"/>
                  <a:ea typeface="+mj-ea"/>
                  <a:cs typeface="+mj-cs"/>
                </a:rPr>
                <a:t>vP</a:t>
              </a:r>
              <a:endParaRPr lang="de-DE" sz="2000" b="1" dirty="0">
                <a:solidFill>
                  <a:srgbClr val="9C1E18"/>
                </a:solidFill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7BE637E1-B8AA-43DB-9E1D-64E3C3F276C9}"/>
                </a:ext>
              </a:extLst>
            </p:cNvPr>
            <p:cNvSpPr/>
            <p:nvPr/>
          </p:nvSpPr>
          <p:spPr>
            <a:xfrm>
              <a:off x="3385076" y="4236648"/>
              <a:ext cx="380748" cy="329338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rmAutofit/>
            </a:bodyPr>
            <a:lstStyle/>
            <a:p>
              <a:pPr>
                <a:spcBef>
                  <a:spcPct val="0"/>
                </a:spcBef>
                <a:tabLst>
                  <a:tab pos="444500" algn="l"/>
                </a:tabLst>
              </a:pPr>
              <a:r>
                <a:rPr lang="de-DE" sz="2000" b="1" dirty="0" err="1">
                  <a:solidFill>
                    <a:srgbClr val="9C1E18"/>
                  </a:solidFill>
                  <a:latin typeface="Calibri" panose="020F0502020204030204" pitchFamily="34" charset="0"/>
                  <a:ea typeface="+mj-ea"/>
                  <a:cs typeface="+mj-cs"/>
                </a:rPr>
                <a:t>vM</a:t>
              </a:r>
              <a:endParaRPr lang="de-DE" sz="2000" b="1" dirty="0">
                <a:solidFill>
                  <a:srgbClr val="9C1E18"/>
                </a:solidFill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3D6EBDF9-F938-4EE1-A82B-9AE83BD47A4A}"/>
              </a:ext>
            </a:extLst>
          </p:cNvPr>
          <p:cNvSpPr/>
          <p:nvPr/>
        </p:nvSpPr>
        <p:spPr>
          <a:xfrm>
            <a:off x="1323417" y="3667195"/>
            <a:ext cx="1223028" cy="31932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algn="ctr">
              <a:spcBef>
                <a:spcPct val="0"/>
              </a:spcBef>
              <a:tabLst>
                <a:tab pos="444500" algn="l"/>
              </a:tabLst>
            </a:pPr>
            <a:r>
              <a:rPr lang="de-DE" sz="200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&gt;&gt; 60Tage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CC4D548-F2F2-46F2-8150-EA6225A2B795}"/>
              </a:ext>
            </a:extLst>
          </p:cNvPr>
          <p:cNvSpPr/>
          <p:nvPr/>
        </p:nvSpPr>
        <p:spPr>
          <a:xfrm>
            <a:off x="2969368" y="3667195"/>
            <a:ext cx="1223028" cy="31932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algn="ctr">
              <a:spcBef>
                <a:spcPct val="0"/>
              </a:spcBef>
              <a:tabLst>
                <a:tab pos="444500" algn="l"/>
              </a:tabLst>
            </a:pPr>
            <a:r>
              <a:rPr lang="de-DE" sz="200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&lt; 3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DB0FBA3-0F70-42BA-B7A9-70D62CB9B49D}"/>
              </a:ext>
            </a:extLst>
          </p:cNvPr>
          <p:cNvGrpSpPr/>
          <p:nvPr/>
        </p:nvGrpSpPr>
        <p:grpSpPr>
          <a:xfrm>
            <a:off x="5220008" y="1860441"/>
            <a:ext cx="5792008" cy="4354216"/>
            <a:chOff x="5220008" y="1860441"/>
            <a:chExt cx="5792008" cy="4354216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DA57FCAC-D4B0-4303-9AC3-22CEDF5A2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08" y="1860441"/>
              <a:ext cx="5792008" cy="3934374"/>
            </a:xfrm>
            <a:prstGeom prst="rect">
              <a:avLst/>
            </a:prstGeom>
            <a:ln>
              <a:noFill/>
            </a:ln>
          </p:spPr>
        </p:pic>
        <p:sp>
          <p:nvSpPr>
            <p:cNvPr id="27" name="Textplatzhalter 6">
              <a:extLst>
                <a:ext uri="{FF2B5EF4-FFF2-40B4-BE49-F238E27FC236}">
                  <a16:creationId xmlns:a16="http://schemas.microsoft.com/office/drawing/2014/main" id="{3DD9A03E-3E23-46E2-A383-FD7D3E8437B1}"/>
                </a:ext>
              </a:extLst>
            </p:cNvPr>
            <p:cNvSpPr txBox="1">
              <a:spLocks/>
            </p:cNvSpPr>
            <p:nvPr/>
          </p:nvSpPr>
          <p:spPr>
            <a:xfrm>
              <a:off x="5375920" y="5793451"/>
              <a:ext cx="3960440" cy="421206"/>
            </a:xfrm>
            <a:prstGeom prst="rect">
              <a:avLst/>
            </a:prstGeom>
            <a:ln w="3175">
              <a:noFill/>
            </a:ln>
          </p:spPr>
          <p:txBody>
            <a:bodyPr vert="horz" lIns="0" tIns="0" rIns="0" bIns="0" rtlCol="0">
              <a:noAutofit/>
            </a:bodyPr>
            <a:lstStyle>
              <a:defPPr>
                <a:defRPr lang="de-DE"/>
              </a:defPPr>
              <a:lvl1pPr indent="0">
                <a:lnSpc>
                  <a:spcPct val="133000"/>
                </a:lnSpc>
                <a:spcBef>
                  <a:spcPts val="600"/>
                </a:spcBef>
                <a:buFont typeface="Arial" pitchFamily="34" charset="0"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 pitchFamily="34" charset="0"/>
                </a:defRPr>
              </a:lvl1pPr>
              <a:lvl2pPr marL="0" indent="0">
                <a:lnSpc>
                  <a:spcPts val="1500"/>
                </a:lnSpc>
                <a:spcBef>
                  <a:spcPts val="0"/>
                </a:spcBef>
                <a:buFontTx/>
                <a:buNone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</a:defRPr>
              </a:lvl2pPr>
              <a:lvl3pPr marL="0" indent="0">
                <a:lnSpc>
                  <a:spcPts val="1500"/>
                </a:lnSpc>
                <a:spcBef>
                  <a:spcPts val="0"/>
                </a:spcBef>
                <a:buClr>
                  <a:schemeClr val="accent1"/>
                </a:buClr>
                <a:buSzPct val="110000"/>
                <a:buFont typeface="Arial" pitchFamily="34" charset="0"/>
                <a:buNone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</a:defRPr>
              </a:lvl3pPr>
              <a:lvl4pPr marL="0" indent="0">
                <a:lnSpc>
                  <a:spcPts val="1500"/>
                </a:lnSpc>
                <a:spcBef>
                  <a:spcPts val="0"/>
                </a:spcBef>
                <a:buClr>
                  <a:srgbClr val="4B4B4D"/>
                </a:buClr>
                <a:buSzPct val="110000"/>
                <a:buFont typeface="Arial" pitchFamily="34" charset="0"/>
                <a:buNone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</a:defRPr>
              </a:lvl4pPr>
              <a:lvl5pPr marL="0" indent="0">
                <a:lnSpc>
                  <a:spcPts val="1500"/>
                </a:lnSpc>
                <a:spcBef>
                  <a:spcPts val="0"/>
                </a:spcBef>
                <a:buFont typeface="Symbol" panose="05050102010706020507" pitchFamily="18" charset="2"/>
                <a:buNone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de-DE" sz="1600" dirty="0"/>
                <a:t>Eliminierung in der Kläranlage (</a:t>
              </a:r>
              <a:r>
                <a:rPr lang="de-DE" sz="1600" dirty="0" err="1"/>
                <a:t>SimpleTreat</a:t>
              </a:r>
              <a:r>
                <a:rPr lang="de-DE" sz="1600" dirty="0"/>
                <a:t> 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8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 dirty="0"/>
              <a:t>Trinkwasserrelevante Stoffe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23C10AD-5FC2-4BF9-A2F0-5D16D67107AC}"/>
              </a:ext>
            </a:extLst>
          </p:cNvPr>
          <p:cNvSpPr txBox="1">
            <a:spLocks/>
          </p:cNvSpPr>
          <p:nvPr/>
        </p:nvSpPr>
        <p:spPr>
          <a:xfrm>
            <a:off x="552000" y="1124744"/>
            <a:ext cx="10972800" cy="3600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444500" algn="l"/>
              </a:tabLst>
            </a:pPr>
            <a:r>
              <a:rPr lang="de-DE" sz="2000" dirty="0"/>
              <a:t>3.2	Kriterien von übergeordneter Bedeutung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01B7D41-5BCF-490F-9B53-73545B6E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469173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de-DE" sz="2400" dirty="0"/>
              <a:t>Reicht die Betrachtung von </a:t>
            </a:r>
            <a:r>
              <a:rPr lang="de-DE" sz="2400" dirty="0" err="1"/>
              <a:t>physiko</a:t>
            </a:r>
            <a:r>
              <a:rPr lang="de-DE" sz="2400" dirty="0"/>
              <a:t>-chemischen Parametern (PMT /</a:t>
            </a:r>
            <a:r>
              <a:rPr lang="de-DE" sz="2400" dirty="0" err="1"/>
              <a:t>vPvM</a:t>
            </a:r>
            <a:r>
              <a:rPr lang="de-DE" sz="2400" dirty="0"/>
              <a:t>) aus?</a:t>
            </a:r>
          </a:p>
        </p:txBody>
      </p:sp>
      <p:sp>
        <p:nvSpPr>
          <p:cNvPr id="61" name="Textplatzhalter 6">
            <a:extLst>
              <a:ext uri="{FF2B5EF4-FFF2-40B4-BE49-F238E27FC236}">
                <a16:creationId xmlns:a16="http://schemas.microsoft.com/office/drawing/2014/main" id="{13176892-46B2-40C4-B416-D49D37956DC1}"/>
              </a:ext>
            </a:extLst>
          </p:cNvPr>
          <p:cNvSpPr txBox="1">
            <a:spLocks/>
          </p:cNvSpPr>
          <p:nvPr/>
        </p:nvSpPr>
        <p:spPr>
          <a:xfrm>
            <a:off x="983432" y="2000023"/>
            <a:ext cx="2645258" cy="421206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Tx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Bisphenol A</a:t>
            </a:r>
          </a:p>
        </p:txBody>
      </p:sp>
      <p:sp>
        <p:nvSpPr>
          <p:cNvPr id="62" name="Textplatzhalter 6">
            <a:extLst>
              <a:ext uri="{FF2B5EF4-FFF2-40B4-BE49-F238E27FC236}">
                <a16:creationId xmlns:a16="http://schemas.microsoft.com/office/drawing/2014/main" id="{79E7C3A9-AEF6-4449-AC74-8ABDA62E8CC6}"/>
              </a:ext>
            </a:extLst>
          </p:cNvPr>
          <p:cNvSpPr txBox="1">
            <a:spLocks/>
          </p:cNvSpPr>
          <p:nvPr/>
        </p:nvSpPr>
        <p:spPr>
          <a:xfrm>
            <a:off x="3253157" y="2620419"/>
            <a:ext cx="790135" cy="421206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ct val="133000"/>
              </a:lnSpc>
              <a:spcBef>
                <a:spcPts val="600"/>
              </a:spcBef>
              <a:buFont typeface="Arial" pitchFamily="34" charset="0"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de-DE" dirty="0"/>
              <a:t>log K</a:t>
            </a:r>
            <a:r>
              <a:rPr lang="de-DE" baseline="-25000" dirty="0"/>
              <a:t>oc</a:t>
            </a:r>
            <a:r>
              <a:rPr lang="de-DE" dirty="0"/>
              <a:t>:</a:t>
            </a:r>
          </a:p>
        </p:txBody>
      </p:sp>
      <p:sp>
        <p:nvSpPr>
          <p:cNvPr id="63" name="Textplatzhalter 6">
            <a:extLst>
              <a:ext uri="{FF2B5EF4-FFF2-40B4-BE49-F238E27FC236}">
                <a16:creationId xmlns:a16="http://schemas.microsoft.com/office/drawing/2014/main" id="{B0C8B3C6-658E-476B-855C-A1A72746421A}"/>
              </a:ext>
            </a:extLst>
          </p:cNvPr>
          <p:cNvSpPr txBox="1">
            <a:spLocks/>
          </p:cNvSpPr>
          <p:nvPr/>
        </p:nvSpPr>
        <p:spPr>
          <a:xfrm>
            <a:off x="1152102" y="2620419"/>
            <a:ext cx="2160240" cy="421206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indent="0">
              <a:lnSpc>
                <a:spcPct val="133000"/>
              </a:lnSpc>
              <a:spcBef>
                <a:spcPts val="600"/>
              </a:spcBef>
              <a:buFont typeface="Arial" pitchFamily="34" charset="0"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de-DE" dirty="0"/>
              <a:t>Halbwertzeit T</a:t>
            </a:r>
            <a:r>
              <a:rPr lang="de-DE" baseline="-25000" dirty="0"/>
              <a:t>1/2</a:t>
            </a:r>
            <a:r>
              <a:rPr lang="de-DE" dirty="0"/>
              <a:t>: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1F5F90CC-5FB8-4534-AFE2-FD1328AC8118}"/>
              </a:ext>
            </a:extLst>
          </p:cNvPr>
          <p:cNvSpPr/>
          <p:nvPr/>
        </p:nvSpPr>
        <p:spPr>
          <a:xfrm>
            <a:off x="2996677" y="3079679"/>
            <a:ext cx="1106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</a:rPr>
              <a:t>2,2 – 3,18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2505EC0F-2264-453B-8C45-CABD2803492E}"/>
              </a:ext>
            </a:extLst>
          </p:cNvPr>
          <p:cNvSpPr/>
          <p:nvPr/>
        </p:nvSpPr>
        <p:spPr>
          <a:xfrm>
            <a:off x="1421777" y="3049655"/>
            <a:ext cx="1121533" cy="45302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</a:rPr>
              <a:t>&lt; 4 Tage im Süßwasser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FF66E67-43BC-4D93-B2C9-914B63D826FC}"/>
              </a:ext>
            </a:extLst>
          </p:cNvPr>
          <p:cNvSpPr/>
          <p:nvPr/>
        </p:nvSpPr>
        <p:spPr>
          <a:xfrm>
            <a:off x="1320282" y="3711200"/>
            <a:ext cx="1223028" cy="31932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algn="ctr">
              <a:spcBef>
                <a:spcPct val="0"/>
              </a:spcBef>
              <a:tabLst>
                <a:tab pos="444500" algn="l"/>
              </a:tabLst>
            </a:pPr>
            <a:r>
              <a:rPr lang="de-DE" sz="200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&lt; 60 Tage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72774B26-39C5-4CE9-A9EA-AD0FD7404AA7}"/>
              </a:ext>
            </a:extLst>
          </p:cNvPr>
          <p:cNvSpPr/>
          <p:nvPr/>
        </p:nvSpPr>
        <p:spPr>
          <a:xfrm>
            <a:off x="2962060" y="3716446"/>
            <a:ext cx="1223028" cy="31932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algn="ctr">
              <a:spcBef>
                <a:spcPct val="0"/>
              </a:spcBef>
              <a:tabLst>
                <a:tab pos="444500" algn="l"/>
              </a:tabLst>
            </a:pPr>
            <a:r>
              <a:rPr lang="de-DE" sz="200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&lt; 3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E4542FA-8080-448A-B4CE-30C7FC20956B}"/>
              </a:ext>
            </a:extLst>
          </p:cNvPr>
          <p:cNvGrpSpPr/>
          <p:nvPr/>
        </p:nvGrpSpPr>
        <p:grpSpPr>
          <a:xfrm>
            <a:off x="5228837" y="1831736"/>
            <a:ext cx="5811061" cy="4345030"/>
            <a:chOff x="5228837" y="1831736"/>
            <a:chExt cx="5811061" cy="434503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744FD073-714D-4C09-AFED-3186BFE24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8837" y="1831736"/>
              <a:ext cx="5811061" cy="4134427"/>
            </a:xfrm>
            <a:prstGeom prst="rect">
              <a:avLst/>
            </a:prstGeom>
          </p:spPr>
        </p:pic>
        <p:sp>
          <p:nvSpPr>
            <p:cNvPr id="29" name="Textplatzhalter 6">
              <a:extLst>
                <a:ext uri="{FF2B5EF4-FFF2-40B4-BE49-F238E27FC236}">
                  <a16:creationId xmlns:a16="http://schemas.microsoft.com/office/drawing/2014/main" id="{CE450768-A6D8-4083-A57A-705986A99F96}"/>
                </a:ext>
              </a:extLst>
            </p:cNvPr>
            <p:cNvSpPr txBox="1">
              <a:spLocks/>
            </p:cNvSpPr>
            <p:nvPr/>
          </p:nvSpPr>
          <p:spPr>
            <a:xfrm>
              <a:off x="5303912" y="5755560"/>
              <a:ext cx="3960440" cy="421206"/>
            </a:xfrm>
            <a:prstGeom prst="rect">
              <a:avLst/>
            </a:prstGeom>
            <a:ln w="3175">
              <a:noFill/>
            </a:ln>
          </p:spPr>
          <p:txBody>
            <a:bodyPr vert="horz" lIns="0" tIns="0" rIns="0" bIns="0" rtlCol="0">
              <a:noAutofit/>
            </a:bodyPr>
            <a:lstStyle>
              <a:defPPr>
                <a:defRPr lang="de-DE"/>
              </a:defPPr>
              <a:lvl1pPr indent="0">
                <a:lnSpc>
                  <a:spcPct val="133000"/>
                </a:lnSpc>
                <a:spcBef>
                  <a:spcPts val="600"/>
                </a:spcBef>
                <a:buFont typeface="Arial" pitchFamily="34" charset="0"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 pitchFamily="34" charset="0"/>
                </a:defRPr>
              </a:lvl1pPr>
              <a:lvl2pPr marL="0" indent="0">
                <a:lnSpc>
                  <a:spcPts val="1500"/>
                </a:lnSpc>
                <a:spcBef>
                  <a:spcPts val="0"/>
                </a:spcBef>
                <a:buFontTx/>
                <a:buNone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</a:defRPr>
              </a:lvl2pPr>
              <a:lvl3pPr marL="0" indent="0">
                <a:lnSpc>
                  <a:spcPts val="1500"/>
                </a:lnSpc>
                <a:spcBef>
                  <a:spcPts val="0"/>
                </a:spcBef>
                <a:buClr>
                  <a:schemeClr val="accent1"/>
                </a:buClr>
                <a:buSzPct val="110000"/>
                <a:buFont typeface="Arial" pitchFamily="34" charset="0"/>
                <a:buNone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</a:defRPr>
              </a:lvl3pPr>
              <a:lvl4pPr marL="0" indent="0">
                <a:lnSpc>
                  <a:spcPts val="1500"/>
                </a:lnSpc>
                <a:spcBef>
                  <a:spcPts val="0"/>
                </a:spcBef>
                <a:buClr>
                  <a:srgbClr val="4B4B4D"/>
                </a:buClr>
                <a:buSzPct val="110000"/>
                <a:buFont typeface="Arial" pitchFamily="34" charset="0"/>
                <a:buNone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</a:defRPr>
              </a:lvl4pPr>
              <a:lvl5pPr marL="0" indent="0">
                <a:lnSpc>
                  <a:spcPts val="1500"/>
                </a:lnSpc>
                <a:spcBef>
                  <a:spcPts val="0"/>
                </a:spcBef>
                <a:buFont typeface="Symbol" panose="05050102010706020507" pitchFamily="18" charset="2"/>
                <a:buNone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de-DE" sz="1600" dirty="0"/>
                <a:t>Eliminierung in der Kläranlage (</a:t>
              </a:r>
              <a:r>
                <a:rPr lang="de-DE" sz="1600" dirty="0" err="1"/>
                <a:t>SimpleTreat</a:t>
              </a:r>
              <a:r>
                <a:rPr lang="de-DE" sz="1600" dirty="0"/>
                <a:t> 4)</a:t>
              </a:r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A06515C3-C384-4383-A5C7-E6F778290497}"/>
              </a:ext>
            </a:extLst>
          </p:cNvPr>
          <p:cNvSpPr/>
          <p:nvPr/>
        </p:nvSpPr>
        <p:spPr>
          <a:xfrm>
            <a:off x="3385076" y="4236648"/>
            <a:ext cx="380748" cy="32933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>
              <a:spcBef>
                <a:spcPct val="0"/>
              </a:spcBef>
              <a:tabLst>
                <a:tab pos="444500" algn="l"/>
              </a:tabLst>
            </a:pPr>
            <a:r>
              <a:rPr lang="de-DE" sz="2000" b="1" dirty="0" err="1">
                <a:solidFill>
                  <a:srgbClr val="9C1E18"/>
                </a:solidFill>
                <a:latin typeface="Calibri" panose="020F0502020204030204" pitchFamily="34" charset="0"/>
                <a:ea typeface="+mj-ea"/>
                <a:cs typeface="+mj-cs"/>
              </a:rPr>
              <a:t>vM</a:t>
            </a:r>
            <a:endParaRPr lang="de-DE" sz="2000" b="1" dirty="0">
              <a:solidFill>
                <a:srgbClr val="9C1E18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23D7ED9-AABE-4811-9A2A-33A076393FED}"/>
              </a:ext>
            </a:extLst>
          </p:cNvPr>
          <p:cNvSpPr/>
          <p:nvPr/>
        </p:nvSpPr>
        <p:spPr>
          <a:xfrm>
            <a:off x="7896200" y="3790705"/>
            <a:ext cx="720080" cy="718415"/>
          </a:xfrm>
          <a:prstGeom prst="ellipse">
            <a:avLst/>
          </a:prstGeom>
          <a:noFill/>
          <a:ln w="34925">
            <a:solidFill>
              <a:srgbClr val="00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73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71600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de-DE" sz="2400" dirty="0"/>
              <a:t>Reicht die Betrachtung von </a:t>
            </a:r>
            <a:r>
              <a:rPr lang="de-DE" sz="2400" dirty="0" err="1"/>
              <a:t>physiko</a:t>
            </a:r>
            <a:r>
              <a:rPr lang="de-DE" sz="2400" dirty="0"/>
              <a:t>-chemischen Parametern (PMT /</a:t>
            </a:r>
            <a:r>
              <a:rPr lang="de-DE" sz="2400" dirty="0" err="1"/>
              <a:t>vPvM</a:t>
            </a:r>
            <a:r>
              <a:rPr lang="de-DE" sz="2400" dirty="0"/>
              <a:t>) aus?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 dirty="0"/>
              <a:t>Trinkwasserrelevante Stoffe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E7725246-39F5-40A5-80FE-18673579CC96}"/>
              </a:ext>
            </a:extLst>
          </p:cNvPr>
          <p:cNvSpPr txBox="1">
            <a:spLocks/>
          </p:cNvSpPr>
          <p:nvPr/>
        </p:nvSpPr>
        <p:spPr>
          <a:xfrm>
            <a:off x="839416" y="1772816"/>
            <a:ext cx="9577064" cy="468052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Tx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Verwendung:</a:t>
            </a:r>
          </a:p>
          <a:p>
            <a:pPr marL="447675" indent="-192088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10 000 t Jahr</a:t>
            </a:r>
          </a:p>
          <a:p>
            <a:pPr marL="447675" indent="-192088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in Polycarbonaten und Epoxidharzen</a:t>
            </a:r>
          </a:p>
          <a:p>
            <a:pPr marL="447675" indent="-192088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de-DE" sz="1800" dirty="0">
                <a:solidFill>
                  <a:schemeClr val="tx1"/>
                </a:solidFill>
                <a:latin typeface="+mj-lt"/>
              </a:rPr>
              <a:t>vor allem aus Polymeren enorme Freisetzung</a:t>
            </a:r>
          </a:p>
          <a:p>
            <a:pPr>
              <a:lnSpc>
                <a:spcPct val="133000"/>
              </a:lnSpc>
              <a:spcBef>
                <a:spcPts val="600"/>
              </a:spcBef>
            </a:pP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steady</a:t>
            </a: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state</a:t>
            </a: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 in Umwelt: </a:t>
            </a:r>
            <a:r>
              <a:rPr lang="de-DE" sz="1800" dirty="0">
                <a:solidFill>
                  <a:schemeClr val="tx1"/>
                </a:solidFill>
              </a:rPr>
              <a:t> Es wird mehr BPA nachgeliefert als abgebaut wird </a:t>
            </a:r>
            <a:r>
              <a:rPr lang="de-DE" sz="1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1800" u="sng" dirty="0">
                <a:solidFill>
                  <a:schemeClr val="tx1"/>
                </a:solidFill>
                <a:sym typeface="Wingdings" panose="05000000000000000000" pitchFamily="2" charset="2"/>
              </a:rPr>
              <a:t>Pseudopersistenz</a:t>
            </a:r>
          </a:p>
          <a:p>
            <a:pPr marL="285750" indent="-285750">
              <a:lnSpc>
                <a:spcPct val="133000"/>
              </a:lnSpc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de-DE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54013">
              <a:lnSpc>
                <a:spcPct val="133000"/>
              </a:lnSpc>
              <a:spcBef>
                <a:spcPts val="600"/>
              </a:spcBef>
            </a:pPr>
            <a:r>
              <a:rPr lang="de-DE" sz="2000" b="1" dirty="0">
                <a:solidFill>
                  <a:srgbClr val="009BD5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>
                <a:solidFill>
                  <a:srgbClr val="009BD5"/>
                </a:solidFill>
              </a:rPr>
              <a:t>ebenfalls entscheidend:</a:t>
            </a:r>
          </a:p>
          <a:p>
            <a:pPr marL="895350" indent="-176213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de-DE" sz="1800" dirty="0">
                <a:solidFill>
                  <a:srgbClr val="009BD5"/>
                </a:solidFill>
                <a:latin typeface="+mj-lt"/>
              </a:rPr>
              <a:t>verwendete</a:t>
            </a:r>
            <a:r>
              <a:rPr lang="de-DE" sz="1800" b="1" dirty="0">
                <a:solidFill>
                  <a:srgbClr val="009BD5"/>
                </a:solidFill>
                <a:latin typeface="+mj-lt"/>
              </a:rPr>
              <a:t> Tonnage</a:t>
            </a:r>
          </a:p>
          <a:p>
            <a:pPr marL="895350" indent="-176213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de-DE" sz="1800" dirty="0">
                <a:solidFill>
                  <a:srgbClr val="009BD5"/>
                </a:solidFill>
                <a:latin typeface="+mj-lt"/>
              </a:rPr>
              <a:t>hieraus resultierende </a:t>
            </a:r>
            <a:r>
              <a:rPr lang="de-DE" sz="1800" b="1" dirty="0">
                <a:solidFill>
                  <a:srgbClr val="009BD5"/>
                </a:solidFill>
                <a:latin typeface="+mj-lt"/>
              </a:rPr>
              <a:t>Emissionen in die Umwelt </a:t>
            </a:r>
            <a:r>
              <a:rPr lang="de-DE" sz="1800" dirty="0">
                <a:solidFill>
                  <a:srgbClr val="009BD5"/>
                </a:solidFill>
                <a:latin typeface="+mj-lt"/>
              </a:rPr>
              <a:t>– entweder direkt oder über Kläranlagen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A571860-44EC-42D6-973C-146CD8E6C6BD}"/>
              </a:ext>
            </a:extLst>
          </p:cNvPr>
          <p:cNvSpPr txBox="1">
            <a:spLocks/>
          </p:cNvSpPr>
          <p:nvPr/>
        </p:nvSpPr>
        <p:spPr>
          <a:xfrm>
            <a:off x="552000" y="1124744"/>
            <a:ext cx="10972800" cy="3600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444500" algn="l"/>
              </a:tabLst>
            </a:pPr>
            <a:r>
              <a:rPr lang="de-DE" sz="2000" dirty="0"/>
              <a:t>3.2	Kriterien von übergeordneter Bedeutung</a:t>
            </a:r>
          </a:p>
        </p:txBody>
      </p:sp>
    </p:spTree>
    <p:extLst>
      <p:ext uri="{BB962C8B-B14F-4D97-AF65-F5344CB8AC3E}">
        <p14:creationId xmlns:p14="http://schemas.microsoft.com/office/powerpoint/2010/main" val="277081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 dirty="0"/>
              <a:t>Trinkwasserrelevante Stoffe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E7725246-39F5-40A5-80FE-18673579CC96}"/>
              </a:ext>
            </a:extLst>
          </p:cNvPr>
          <p:cNvSpPr txBox="1">
            <a:spLocks/>
          </p:cNvSpPr>
          <p:nvPr/>
        </p:nvSpPr>
        <p:spPr>
          <a:xfrm>
            <a:off x="839416" y="1772816"/>
            <a:ext cx="9577064" cy="468052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Tx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physische Charakteristik natürlicher Gegebenheiten wie Geologie und Morphologie der Einzugsgebiete (Karstböden vs. Lehmböden, Moorgebiete)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Analyse der Gewässer im Einzugsgebiet (Wassertransport durch Flüsse, Fließrichtung des Grundwassers)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Beispiele der Verteilung von Stoffen in diversen Wasserkörpern (Fließgewässer, stehende Gewässer, saisonale Verteilung)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AC298AC-BBE5-45F6-8054-1FF86E7F5E11}"/>
              </a:ext>
            </a:extLst>
          </p:cNvPr>
          <p:cNvSpPr txBox="1">
            <a:spLocks/>
          </p:cNvSpPr>
          <p:nvPr/>
        </p:nvSpPr>
        <p:spPr>
          <a:xfrm>
            <a:off x="552000" y="1124744"/>
            <a:ext cx="10972800" cy="3600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444500" algn="l"/>
              </a:tabLst>
            </a:pPr>
            <a:r>
              <a:rPr lang="de-DE" sz="2000" dirty="0"/>
              <a:t>3.3	Kriterien von lokaler Bedeutung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942BD46-28F9-47EE-B6E5-ED06DC0D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471600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de-DE" sz="2400" dirty="0"/>
              <a:t>Reicht die Betrachtung von </a:t>
            </a:r>
            <a:r>
              <a:rPr lang="de-DE" sz="2400" dirty="0" err="1"/>
              <a:t>physiko</a:t>
            </a:r>
            <a:r>
              <a:rPr lang="de-DE" sz="2400" dirty="0"/>
              <a:t>-chemischen Parametern (PMT /</a:t>
            </a:r>
            <a:r>
              <a:rPr lang="de-DE" sz="2400" dirty="0" err="1"/>
              <a:t>vPvM</a:t>
            </a:r>
            <a:r>
              <a:rPr lang="de-DE" sz="2400" dirty="0"/>
              <a:t>) aus?</a:t>
            </a:r>
          </a:p>
        </p:txBody>
      </p:sp>
    </p:spTree>
    <p:extLst>
      <p:ext uri="{BB962C8B-B14F-4D97-AF65-F5344CB8AC3E}">
        <p14:creationId xmlns:p14="http://schemas.microsoft.com/office/powerpoint/2010/main" val="3554220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71600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de-DE" sz="2400" dirty="0"/>
              <a:t>Einfache Modellierung auf der Basis von physiochemischen Parametern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 dirty="0"/>
              <a:t>Trinkwasserrelevante Stoffe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E7725246-39F5-40A5-80FE-18673579CC96}"/>
              </a:ext>
            </a:extLst>
          </p:cNvPr>
          <p:cNvSpPr txBox="1">
            <a:spLocks/>
          </p:cNvSpPr>
          <p:nvPr/>
        </p:nvSpPr>
        <p:spPr>
          <a:xfrm>
            <a:off x="839416" y="1772816"/>
            <a:ext cx="8856984" cy="468052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Tx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Dauereinleiter über Kläranlagen oder direkt (Fabriken, oder Installationen wie Solarparks)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Ferntransport z.B. über Luft und Flüsse (PFAS in den Ozeanen)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Unfälle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Besondere Situationen (Trockenperioden, Starkregenereignisse)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Altlasten </a:t>
            </a:r>
          </a:p>
          <a:p>
            <a:pPr>
              <a:lnSpc>
                <a:spcPct val="133000"/>
              </a:lnSpc>
              <a:spcBef>
                <a:spcPts val="600"/>
              </a:spcBef>
            </a:pPr>
            <a:endParaRPr lang="de-DE" sz="2000" dirty="0">
              <a:solidFill>
                <a:schemeClr val="tx1"/>
              </a:solidFill>
            </a:endParaRPr>
          </a:p>
          <a:p>
            <a:pPr>
              <a:lnSpc>
                <a:spcPct val="133000"/>
              </a:lnSpc>
              <a:spcBef>
                <a:spcPts val="600"/>
              </a:spcBef>
            </a:pP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 Analyse dieser Ereignisse lässt Rückschlüsse auf den Eintrag von Stoffen in die Trinkwasser-Ressourcen zu</a:t>
            </a:r>
            <a:endParaRPr lang="de-DE" sz="1400" dirty="0">
              <a:solidFill>
                <a:schemeClr val="tx1"/>
              </a:solidFill>
            </a:endParaRP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AC298AC-BBE5-45F6-8054-1FF86E7F5E11}"/>
              </a:ext>
            </a:extLst>
          </p:cNvPr>
          <p:cNvSpPr txBox="1">
            <a:spLocks/>
          </p:cNvSpPr>
          <p:nvPr/>
        </p:nvSpPr>
        <p:spPr>
          <a:xfrm>
            <a:off x="552000" y="1124744"/>
            <a:ext cx="10972800" cy="3600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444500" algn="l"/>
              </a:tabLst>
            </a:pPr>
            <a:r>
              <a:rPr lang="de-DE" sz="2000" dirty="0"/>
              <a:t>3.3	Kriterien von lokaler Bedeutung</a:t>
            </a:r>
          </a:p>
        </p:txBody>
      </p:sp>
    </p:spTree>
    <p:extLst>
      <p:ext uri="{BB962C8B-B14F-4D97-AF65-F5344CB8AC3E}">
        <p14:creationId xmlns:p14="http://schemas.microsoft.com/office/powerpoint/2010/main" val="681279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71600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de-DE" sz="2400" dirty="0"/>
              <a:t>Blick in die Zukunft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 dirty="0"/>
              <a:t>Trinkwasserrelevante Stoffe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D6947EB7-5F27-4435-9DA9-552478F5ACDF}"/>
              </a:ext>
            </a:extLst>
          </p:cNvPr>
          <p:cNvSpPr txBox="1">
            <a:spLocks/>
          </p:cNvSpPr>
          <p:nvPr/>
        </p:nvSpPr>
        <p:spPr>
          <a:xfrm>
            <a:off x="590287" y="1428208"/>
            <a:ext cx="11011425" cy="4824536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Tx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Welche Stoffe werden derzeit und künftig reguliert?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sz="1800" dirty="0">
                <a:solidFill>
                  <a:schemeClr val="tx1"/>
                </a:solidFill>
                <a:latin typeface="+mj-lt"/>
              </a:rPr>
              <a:t>Substitution von Stoffen –  beschränkte Stoffe werden durch andere ersetzt</a:t>
            </a:r>
            <a:endParaRPr lang="de-DE" sz="18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marL="533400" indent="-187325">
              <a:lnSpc>
                <a:spcPct val="114000"/>
              </a:lnSpc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Registry of restriction intentions until outcome (ROI-</a:t>
            </a:r>
            <a:r>
              <a:rPr lang="en-US" sz="1800" dirty="0" err="1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Liste</a:t>
            </a:r>
            <a:r>
              <a:rPr lang="en-US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)</a:t>
            </a:r>
            <a:endParaRPr lang="de-DE" sz="18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marL="446088">
              <a:lnSpc>
                <a:spcPct val="133000"/>
              </a:lnSpc>
            </a:pPr>
            <a:r>
              <a:rPr lang="de-DE" sz="14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de-DE" sz="1400" dirty="0">
                <a:solidFill>
                  <a:schemeClr val="tx1"/>
                </a:solidFill>
                <a:sym typeface="Wingdings" panose="05000000000000000000" pitchFamily="2" charset="2"/>
                <a:hlinkClick r:id="rId3"/>
              </a:rPr>
              <a:t>https://echa.europa.eu/de/registry-of-restriction-intentions</a:t>
            </a:r>
            <a:endParaRPr lang="de-DE" sz="1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533400" indent="-187325">
              <a:lnSpc>
                <a:spcPct val="114000"/>
              </a:lnSpc>
              <a:buFontTx/>
              <a:buChar char="-"/>
            </a:pPr>
            <a:r>
              <a:rPr lang="de-DE" sz="1800" dirty="0" err="1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CoRAP</a:t>
            </a:r>
            <a:r>
              <a:rPr lang="de-DE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-Liste: (englisch Community Rolling Action Plan, deutsch Fortlaufender Aktionsplan der Gemeinschaft) der ECHA</a:t>
            </a:r>
          </a:p>
          <a:p>
            <a:pPr marL="446088">
              <a:lnSpc>
                <a:spcPct val="133000"/>
              </a:lnSpc>
            </a:pPr>
            <a:r>
              <a:rPr lang="de-DE" sz="14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de-DE" sz="1400" dirty="0">
                <a:solidFill>
                  <a:schemeClr val="tx1"/>
                </a:solidFill>
                <a:sym typeface="Wingdings" panose="05000000000000000000" pitchFamily="2" charset="2"/>
                <a:hlinkClick r:id="rId4"/>
              </a:rPr>
              <a:t>https://echa.europa.eu/de/regulations/reach/evaluation/substance-evaluation/community-rolling-action-plan</a:t>
            </a:r>
            <a:r>
              <a:rPr lang="de-DE" sz="1400" dirty="0">
                <a:solidFill>
                  <a:schemeClr val="tx1"/>
                </a:solidFill>
              </a:rPr>
              <a:t>	</a:t>
            </a:r>
            <a:endParaRPr lang="de-DE" sz="1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Monitoring von Stoffen in geringen Konzentrationen - Spurenstoffe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Nicht alle Stoffe sind reguliert, oder nicht in der EU reguliert.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Sie sind aber im Rahmen des </a:t>
            </a:r>
            <a:r>
              <a:rPr lang="de-DE" sz="1800" dirty="0" err="1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Gewässermonitorings</a:t>
            </a:r>
            <a:r>
              <a:rPr lang="de-DE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bereits in geringen Konzentrationen nachweisbar. </a:t>
            </a:r>
          </a:p>
          <a:p>
            <a:pPr marL="446088">
              <a:lnSpc>
                <a:spcPct val="133000"/>
              </a:lnSpc>
            </a:pPr>
            <a:r>
              <a:rPr lang="de-DE" sz="14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de-DE" sz="1400" dirty="0">
                <a:solidFill>
                  <a:schemeClr val="tx1"/>
                </a:solidFill>
                <a:sym typeface="Wingdings" panose="05000000000000000000" pitchFamily="2" charset="2"/>
                <a:hlinkClick r:id="rId5"/>
              </a:rPr>
              <a:t>https://www.umweltbundesamt.de/spurenstoffe-in-gewaessern?parent=93380</a:t>
            </a:r>
            <a:endParaRPr lang="de-DE" sz="1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Sektorspezifische Stoffe</a:t>
            </a:r>
            <a:endParaRPr lang="de-DE" sz="2000" dirty="0">
              <a:solidFill>
                <a:schemeClr val="tx1"/>
              </a:solidFill>
            </a:endParaRPr>
          </a:p>
          <a:p>
            <a:pPr marL="446088">
              <a:lnSpc>
                <a:spcPct val="133000"/>
              </a:lnSpc>
            </a:pPr>
            <a:r>
              <a:rPr lang="de-DE" sz="1400" dirty="0">
                <a:solidFill>
                  <a:schemeClr val="tx1"/>
                </a:solidFill>
                <a:hlinkClick r:id="rId6"/>
              </a:rPr>
              <a:t>https://www.syke.fi/en-US/Research__Development/Research_and_development_projects/Projects/Hazardous_industrial_chemicals_in_the_IED_BREFs_HAZBREF/Publications</a:t>
            </a:r>
            <a:endParaRPr lang="de-DE" sz="1400" dirty="0">
              <a:solidFill>
                <a:schemeClr val="tx1"/>
              </a:solidFill>
            </a:endParaRPr>
          </a:p>
          <a:p>
            <a:pPr marL="446088">
              <a:lnSpc>
                <a:spcPct val="133000"/>
              </a:lnSpc>
            </a:pPr>
            <a:endParaRPr lang="de-DE" sz="1400" dirty="0">
              <a:solidFill>
                <a:schemeClr val="tx1"/>
              </a:solidFill>
            </a:endParaRPr>
          </a:p>
          <a:p>
            <a:pPr marL="446088">
              <a:lnSpc>
                <a:spcPct val="133000"/>
              </a:lnSpc>
            </a:pP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33000"/>
              </a:lnSpc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C1ADC1E-FDFC-4A15-9A73-65C6E3BFAE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1" r="-1" b="15259"/>
          <a:stretch/>
        </p:blipFill>
        <p:spPr>
          <a:xfrm>
            <a:off x="9624392" y="526611"/>
            <a:ext cx="2051074" cy="160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71600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Einleitung – Chemikalien und kein Ende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 dirty="0"/>
              <a:t>Trinkwasserrelevante Stoffe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7859C44-6082-4C07-B53F-B0128281422C}"/>
              </a:ext>
            </a:extLst>
          </p:cNvPr>
          <p:cNvSpPr/>
          <p:nvPr/>
        </p:nvSpPr>
        <p:spPr>
          <a:xfrm>
            <a:off x="531767" y="5415027"/>
            <a:ext cx="45556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Source: https://ec.europa.eu/environment/pdf/chemicals/2020/10/SWD_PFAS.pdf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06930E9-E280-427C-A175-3B60A11AF2CC}"/>
              </a:ext>
            </a:extLst>
          </p:cNvPr>
          <p:cNvGrpSpPr>
            <a:grpSpLocks noChangeAspect="1"/>
          </p:cNvGrpSpPr>
          <p:nvPr/>
        </p:nvGrpSpPr>
        <p:grpSpPr>
          <a:xfrm>
            <a:off x="552000" y="1578209"/>
            <a:ext cx="4590383" cy="3636214"/>
            <a:chOff x="5808137" y="1160206"/>
            <a:chExt cx="6120511" cy="4848285"/>
          </a:xfrm>
        </p:grpSpPr>
        <p:grpSp>
          <p:nvGrpSpPr>
            <p:cNvPr id="11" name="Grupp 11">
              <a:extLst>
                <a:ext uri="{FF2B5EF4-FFF2-40B4-BE49-F238E27FC236}">
                  <a16:creationId xmlns:a16="http://schemas.microsoft.com/office/drawing/2014/main" id="{53F25622-B6BF-43FC-896E-17897D2056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07272" y="1268760"/>
              <a:ext cx="5721376" cy="4632840"/>
              <a:chOff x="2876540" y="1275974"/>
              <a:chExt cx="3707140" cy="3001828"/>
            </a:xfrm>
          </p:grpSpPr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A6B21691-4875-482A-88C1-106EDE2B505F}"/>
                  </a:ext>
                </a:extLst>
              </p:cNvPr>
              <p:cNvPicPr/>
              <p:nvPr/>
            </p:nvPicPr>
            <p:blipFill rotWithShape="1">
              <a:blip r:embed="rId3"/>
              <a:srcRect l="17339" t="6691" r="12254" b="20062"/>
              <a:stretch/>
            </p:blipFill>
            <p:spPr>
              <a:xfrm>
                <a:off x="2876540" y="1275974"/>
                <a:ext cx="3390919" cy="3001828"/>
              </a:xfrm>
              <a:prstGeom prst="rect">
                <a:avLst/>
              </a:prstGeom>
            </p:spPr>
          </p:pic>
          <p:sp>
            <p:nvSpPr>
              <p:cNvPr id="17" name="Rektangel 10">
                <a:extLst>
                  <a:ext uri="{FF2B5EF4-FFF2-40B4-BE49-F238E27FC236}">
                    <a16:creationId xmlns:a16="http://schemas.microsoft.com/office/drawing/2014/main" id="{99FE6617-38B6-4745-8E5A-CBAA2CA5DEA8}"/>
                  </a:ext>
                </a:extLst>
              </p:cNvPr>
              <p:cNvSpPr/>
              <p:nvPr/>
            </p:nvSpPr>
            <p:spPr>
              <a:xfrm>
                <a:off x="6011186" y="2011680"/>
                <a:ext cx="572494" cy="5600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</p:grp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885716F-730E-41AB-857B-29E891F0932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16341" y="1511725"/>
              <a:ext cx="1434600" cy="6714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de-DE" sz="1400" b="1" dirty="0">
                  <a:solidFill>
                    <a:srgbClr val="73B7B9"/>
                  </a:solidFill>
                  <a:latin typeface="+mj-lt"/>
                </a:rPr>
                <a:t>Produktion</a:t>
              </a:r>
            </a:p>
            <a:p>
              <a:pPr algn="r"/>
              <a:endParaRPr lang="de-DE" sz="1400" b="1" dirty="0">
                <a:solidFill>
                  <a:srgbClr val="73B7B9"/>
                </a:solidFill>
                <a:latin typeface="+mj-lt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1F85102-3D50-4929-A5AD-33F684CEFA5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985307" y="1160206"/>
              <a:ext cx="1800200" cy="9587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de-DE" sz="1400" b="1" dirty="0">
                  <a:solidFill>
                    <a:srgbClr val="73B7B9"/>
                  </a:solidFill>
                  <a:latin typeface="+mj-lt"/>
                </a:rPr>
                <a:t>Herstellung von Produkten und Artikeln 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96837FDF-B80B-4764-90C9-88BD3B7DCC9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128448" y="5098248"/>
              <a:ext cx="1492721" cy="9102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36000" rtlCol="0">
              <a:spAutoFit/>
            </a:bodyPr>
            <a:lstStyle/>
            <a:p>
              <a:r>
                <a:rPr lang="de-DE" sz="1400" b="1" dirty="0">
                  <a:solidFill>
                    <a:srgbClr val="73B7B9"/>
                  </a:solidFill>
                  <a:latin typeface="+mj-lt"/>
                </a:rPr>
                <a:t>Gebrauch der Produkte und Artikel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789B16F-9394-4D93-B26A-C72AF3FAE31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808137" y="4994275"/>
              <a:ext cx="1434600" cy="6714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de-DE" sz="1400" b="1" dirty="0">
                  <a:solidFill>
                    <a:srgbClr val="73B7B9"/>
                  </a:solidFill>
                  <a:latin typeface="+mj-lt"/>
                </a:rPr>
                <a:t>Abfall- </a:t>
              </a:r>
              <a:r>
                <a:rPr lang="de-DE" sz="1400" b="1" dirty="0" err="1">
                  <a:solidFill>
                    <a:srgbClr val="73B7B9"/>
                  </a:solidFill>
                  <a:latin typeface="+mj-lt"/>
                </a:rPr>
                <a:t>management</a:t>
              </a:r>
              <a:endParaRPr lang="de-DE" sz="1400" b="1" dirty="0">
                <a:solidFill>
                  <a:srgbClr val="73B7B9"/>
                </a:solidFill>
                <a:latin typeface="+mj-lt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D82E00-6CEB-48FE-939C-7306E5F77CFD}"/>
              </a:ext>
            </a:extLst>
          </p:cNvPr>
          <p:cNvGrpSpPr/>
          <p:nvPr/>
        </p:nvGrpSpPr>
        <p:grpSpPr>
          <a:xfrm>
            <a:off x="5873593" y="1404574"/>
            <a:ext cx="5760025" cy="4256674"/>
            <a:chOff x="5873593" y="1404574"/>
            <a:chExt cx="5760025" cy="4256674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16596CE8-D540-4B7D-8D67-91FC5D7959D6}"/>
                </a:ext>
              </a:extLst>
            </p:cNvPr>
            <p:cNvGrpSpPr/>
            <p:nvPr/>
          </p:nvGrpSpPr>
          <p:grpSpPr>
            <a:xfrm>
              <a:off x="5927953" y="1404574"/>
              <a:ext cx="5705665" cy="3984732"/>
              <a:chOff x="5927953" y="1404574"/>
              <a:chExt cx="5705665" cy="3984732"/>
            </a:xfrm>
          </p:grpSpPr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27263CDC-41D2-428A-9BD1-E66C4D2C5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7953" y="1404574"/>
                <a:ext cx="4404977" cy="3984732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A89E15F1-B31D-4018-A524-E79E5A4BC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25558" y="1727271"/>
                <a:ext cx="1108060" cy="3651561"/>
              </a:xfrm>
              <a:prstGeom prst="rect">
                <a:avLst/>
              </a:prstGeom>
            </p:spPr>
          </p:pic>
        </p:grp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11CA85E-7455-47DD-BFCA-01B5A739C116}"/>
                </a:ext>
              </a:extLst>
            </p:cNvPr>
            <p:cNvSpPr/>
            <p:nvPr/>
          </p:nvSpPr>
          <p:spPr>
            <a:xfrm>
              <a:off x="5873593" y="5415027"/>
              <a:ext cx="455565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Source: Stefan Kacan, UBA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7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884" y="430029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de-DE" sz="2400" dirty="0"/>
              <a:t>Fazit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2A73EDF-6192-462E-9AA9-6AE092E26274}"/>
              </a:ext>
            </a:extLst>
          </p:cNvPr>
          <p:cNvSpPr txBox="1">
            <a:spLocks/>
          </p:cNvSpPr>
          <p:nvPr/>
        </p:nvSpPr>
        <p:spPr>
          <a:xfrm>
            <a:off x="554284" y="1412776"/>
            <a:ext cx="11011425" cy="4824536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Tx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Intrinsische Stoffeigenschaften bestimmen die Verteilung von Stoffen in den Umweltkompartimenten.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Vor allem Stoffe, die persistent und mobil sind, sind trinkwasserrelevant.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Übergeordnete Kriterien wie z.B. die verwendete Tonnage und die hieraus resultierende Umweltemissionen sind ebenfalls wichtige Parameter. 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Gegebenheiten wie Geologie und Morphologie des Trinkwassereinzugsgebietes und menschliche Aktivitäten vor Ort bestimmen die Einträge und Verteilung von Stoffen in die lokalen Trinkwasser-Ressourcen.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Mittels weiterer Datenquellen können bereits heute mögliche zukünftig trinkwasserrelevante Stoffe identifiziert und Maßnahmen frühzeitig ergriffen werden. </a:t>
            </a:r>
          </a:p>
          <a:p>
            <a:pPr marL="174625" indent="-174625">
              <a:lnSpc>
                <a:spcPct val="133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e-DE" sz="1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33000"/>
              </a:lnSpc>
              <a:spcBef>
                <a:spcPts val="1000"/>
              </a:spcBef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7AE3A934-4848-4DBD-85A2-1507475842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 dirty="0"/>
              <a:t>Warum werden PFAS reguliert?</a:t>
            </a:r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D0DA4E38-DA64-40AF-A87D-4A62ECC921C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A56CF981-E3E7-4B24-A513-EB2178DAC3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</p:spTree>
    <p:extLst>
      <p:ext uri="{BB962C8B-B14F-4D97-AF65-F5344CB8AC3E}">
        <p14:creationId xmlns:p14="http://schemas.microsoft.com/office/powerpoint/2010/main" val="1791610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2426456"/>
            <a:ext cx="7463763" cy="129057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dirty="0"/>
              <a:t>Vielen Dank für</a:t>
            </a:r>
            <a:br>
              <a:rPr lang="de-DE" dirty="0"/>
            </a:br>
            <a:r>
              <a:rPr lang="de-DE" dirty="0"/>
              <a:t>Ihre Aufmerksamkeit!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415876" y="3218399"/>
            <a:ext cx="7463367" cy="27000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de-DE" dirty="0"/>
          </a:p>
          <a:p>
            <a:pPr>
              <a:spcBef>
                <a:spcPts val="0"/>
              </a:spcBef>
            </a:pPr>
            <a:endParaRPr lang="de-DE" dirty="0"/>
          </a:p>
          <a:p>
            <a:pPr>
              <a:spcBef>
                <a:spcPts val="0"/>
              </a:spcBef>
            </a:pPr>
            <a:endParaRPr lang="de-DE" dirty="0"/>
          </a:p>
          <a:p>
            <a:pPr>
              <a:spcBef>
                <a:spcPts val="0"/>
              </a:spcBef>
            </a:pPr>
            <a:r>
              <a:rPr lang="de-DE" sz="1800" dirty="0"/>
              <a:t>Stefan Kacan</a:t>
            </a:r>
          </a:p>
          <a:p>
            <a:pPr>
              <a:spcBef>
                <a:spcPts val="0"/>
              </a:spcBef>
            </a:pPr>
            <a:r>
              <a:rPr lang="de-DE" sz="1800" b="0" dirty="0"/>
              <a:t>UBA - Fachgebiet Chemikaliensicherheit - </a:t>
            </a:r>
            <a:r>
              <a:rPr lang="de-DE" sz="1800" b="0" dirty="0" err="1"/>
              <a:t>REACh</a:t>
            </a:r>
            <a:endParaRPr lang="de-DE" sz="1800" b="0" dirty="0"/>
          </a:p>
          <a:p>
            <a:pPr>
              <a:spcBef>
                <a:spcPts val="0"/>
              </a:spcBef>
            </a:pPr>
            <a:endParaRPr lang="de-DE" sz="1800" dirty="0"/>
          </a:p>
          <a:p>
            <a:pPr lvl="1">
              <a:lnSpc>
                <a:spcPct val="100000"/>
              </a:lnSpc>
            </a:pPr>
            <a:r>
              <a:rPr lang="de-DE" sz="18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stefan.kacan@uba.de</a:t>
            </a:r>
            <a:endParaRPr lang="de-DE" sz="1800" dirty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CF828E2-0229-4E4F-917B-BD3C45B5C392}"/>
              </a:ext>
            </a:extLst>
          </p:cNvPr>
          <p:cNvSpPr/>
          <p:nvPr/>
        </p:nvSpPr>
        <p:spPr>
          <a:xfrm>
            <a:off x="1415876" y="5790456"/>
            <a:ext cx="2846741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chemeClr val="accent2"/>
                </a:solidFill>
                <a:latin typeface="+mj-lt"/>
              </a:rPr>
              <a:t>https://www.umweltbundesamt.de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66959C-05B2-4B61-A94F-BDFA316F8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271304"/>
            <a:ext cx="3264363" cy="24482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3F626C3-0D97-4828-A729-4445AEDEC9C5}"/>
              </a:ext>
            </a:extLst>
          </p:cNvPr>
          <p:cNvSpPr/>
          <p:nvPr/>
        </p:nvSpPr>
        <p:spPr>
          <a:xfrm>
            <a:off x="6456040" y="4675202"/>
            <a:ext cx="13724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©20th Century/Disney</a:t>
            </a:r>
            <a:endParaRPr lang="en-GB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Miss Marple">
            <a:hlinkClick r:id="" action="ppaction://media"/>
            <a:extLst>
              <a:ext uri="{FF2B5EF4-FFF2-40B4-BE49-F238E27FC236}">
                <a16:creationId xmlns:a16="http://schemas.microsoft.com/office/drawing/2014/main" id="{F6116DF7-699F-4D98-BFDD-0D508F601E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748" end="754"/>
                  <p14:fade in="2000" out="22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84432" y="5920271"/>
            <a:ext cx="230832" cy="23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71600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Einleitung – Chemikalien und kein Ende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 dirty="0"/>
              <a:t>Trinkwasserrelevante Stoffe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D6947EB7-5F27-4435-9DA9-552478F5ACDF}"/>
              </a:ext>
            </a:extLst>
          </p:cNvPr>
          <p:cNvSpPr txBox="1">
            <a:spLocks/>
          </p:cNvSpPr>
          <p:nvPr/>
        </p:nvSpPr>
        <p:spPr>
          <a:xfrm>
            <a:off x="839416" y="1772816"/>
            <a:ext cx="9577064" cy="468052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Tx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>
              <a:lnSpc>
                <a:spcPct val="125000"/>
              </a:lnSpc>
            </a:pPr>
            <a:r>
              <a:rPr lang="de-DE" sz="1800" dirty="0">
                <a:solidFill>
                  <a:schemeClr val="tx1"/>
                </a:solidFill>
              </a:rPr>
              <a:t>Gemäß Artikel 7 Abs. 1 RL 2020/2184 tragen die Mitgliedstaaten dafür Sorge, dass für die</a:t>
            </a:r>
          </a:p>
          <a:p>
            <a:pPr marL="539750" indent="-179388">
              <a:lnSpc>
                <a:spcPct val="125000"/>
              </a:lnSpc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tx1"/>
                </a:solidFill>
              </a:rPr>
              <a:t>Versorgung,</a:t>
            </a:r>
          </a:p>
          <a:p>
            <a:pPr marL="539750" indent="-179388">
              <a:lnSpc>
                <a:spcPct val="125000"/>
              </a:lnSpc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tx1"/>
                </a:solidFill>
              </a:rPr>
              <a:t> Aufbereitung und</a:t>
            </a:r>
          </a:p>
          <a:p>
            <a:pPr marL="539750" indent="-179388">
              <a:lnSpc>
                <a:spcPct val="125000"/>
              </a:lnSpc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tx1"/>
                </a:solidFill>
              </a:rPr>
              <a:t> Verteilung</a:t>
            </a:r>
          </a:p>
          <a:p>
            <a:pPr marL="179387">
              <a:lnSpc>
                <a:spcPct val="125000"/>
              </a:lnSpc>
            </a:pPr>
            <a:r>
              <a:rPr lang="de-DE" sz="1800" dirty="0">
                <a:solidFill>
                  <a:schemeClr val="tx1"/>
                </a:solidFill>
              </a:rPr>
              <a:t>von Wasser für den menschlichen Gebrauch ein </a:t>
            </a:r>
            <a:r>
              <a:rPr lang="de-DE" sz="1800" b="1" dirty="0">
                <a:solidFill>
                  <a:schemeClr val="tx1"/>
                </a:solidFill>
              </a:rPr>
              <a:t>risikobasierter Ansatz </a:t>
            </a:r>
            <a:r>
              <a:rPr lang="de-DE" sz="1800" dirty="0">
                <a:solidFill>
                  <a:schemeClr val="tx1"/>
                </a:solidFill>
              </a:rPr>
              <a:t>angewendet wird, der sich auf die gesamte Versorgungskette</a:t>
            </a:r>
          </a:p>
          <a:p>
            <a:pPr marL="539750" indent="-182563">
              <a:lnSpc>
                <a:spcPct val="125000"/>
              </a:lnSpc>
              <a:buFont typeface="Symbol" panose="05050102010706020507" pitchFamily="18" charset="2"/>
              <a:buChar char="-"/>
              <a:tabLst>
                <a:tab pos="539750" algn="l"/>
              </a:tabLst>
            </a:pPr>
            <a:r>
              <a:rPr lang="de-DE" sz="1800" dirty="0">
                <a:solidFill>
                  <a:schemeClr val="tx1"/>
                </a:solidFill>
              </a:rPr>
              <a:t>vom Einzugsgebiet</a:t>
            </a:r>
          </a:p>
          <a:p>
            <a:pPr marL="539750" indent="-182563">
              <a:lnSpc>
                <a:spcPct val="125000"/>
              </a:lnSpc>
              <a:buFont typeface="Symbol" panose="05050102010706020507" pitchFamily="18" charset="2"/>
              <a:buChar char="-"/>
              <a:tabLst>
                <a:tab pos="539750" algn="l"/>
              </a:tabLst>
            </a:pPr>
            <a:r>
              <a:rPr lang="de-DE" sz="1800" dirty="0">
                <a:solidFill>
                  <a:schemeClr val="tx1"/>
                </a:solidFill>
              </a:rPr>
              <a:t>über die Entnahme,</a:t>
            </a:r>
          </a:p>
          <a:p>
            <a:pPr marL="539750" indent="-182563">
              <a:lnSpc>
                <a:spcPct val="125000"/>
              </a:lnSpc>
              <a:buFont typeface="Symbol" panose="05050102010706020507" pitchFamily="18" charset="2"/>
              <a:buChar char="-"/>
              <a:tabLst>
                <a:tab pos="539750" algn="l"/>
              </a:tabLst>
            </a:pPr>
            <a:r>
              <a:rPr lang="de-DE" sz="1800" dirty="0">
                <a:solidFill>
                  <a:schemeClr val="tx1"/>
                </a:solidFill>
              </a:rPr>
              <a:t>Aufbereitung und</a:t>
            </a:r>
          </a:p>
          <a:p>
            <a:pPr marL="539750" indent="-182563">
              <a:lnSpc>
                <a:spcPct val="125000"/>
              </a:lnSpc>
              <a:buFont typeface="Symbol" panose="05050102010706020507" pitchFamily="18" charset="2"/>
              <a:buChar char="-"/>
              <a:tabLst>
                <a:tab pos="539750" algn="l"/>
              </a:tabLst>
            </a:pPr>
            <a:r>
              <a:rPr lang="de-DE" sz="1800" dirty="0">
                <a:solidFill>
                  <a:schemeClr val="tx1"/>
                </a:solidFill>
              </a:rPr>
              <a:t>Speicherung</a:t>
            </a:r>
          </a:p>
          <a:p>
            <a:pPr marL="539750" indent="-182563">
              <a:lnSpc>
                <a:spcPct val="125000"/>
              </a:lnSpc>
              <a:buFont typeface="Symbol" panose="05050102010706020507" pitchFamily="18" charset="2"/>
              <a:buChar char="-"/>
              <a:tabLst>
                <a:tab pos="539750" algn="l"/>
              </a:tabLst>
            </a:pPr>
            <a:r>
              <a:rPr lang="de-DE" sz="1800" dirty="0">
                <a:solidFill>
                  <a:schemeClr val="tx1"/>
                </a:solidFill>
              </a:rPr>
              <a:t>bis zur Verteilung des Wassers an der Stelle der Einhaltung gemäß Artikel 6 RL 2020/2184</a:t>
            </a:r>
          </a:p>
          <a:p>
            <a:pPr marL="179387">
              <a:lnSpc>
                <a:spcPct val="125000"/>
              </a:lnSpc>
            </a:pPr>
            <a:r>
              <a:rPr lang="de-DE" sz="1800" dirty="0">
                <a:solidFill>
                  <a:schemeClr val="tx1"/>
                </a:solidFill>
              </a:rPr>
              <a:t>erstreckt.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8044E62-C4C8-4F4C-BFB3-8FA1278B5F52}"/>
              </a:ext>
            </a:extLst>
          </p:cNvPr>
          <p:cNvSpPr txBox="1">
            <a:spLocks/>
          </p:cNvSpPr>
          <p:nvPr/>
        </p:nvSpPr>
        <p:spPr>
          <a:xfrm>
            <a:off x="552000" y="1124744"/>
            <a:ext cx="10972800" cy="3600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444500" algn="l"/>
              </a:tabLst>
            </a:pPr>
            <a:r>
              <a:rPr lang="de-DE" sz="2000" dirty="0"/>
              <a:t>1.1	Risikobasierter Ansatz für sicheres Trinkwasser</a:t>
            </a:r>
          </a:p>
        </p:txBody>
      </p:sp>
    </p:spTree>
    <p:extLst>
      <p:ext uri="{BB962C8B-B14F-4D97-AF65-F5344CB8AC3E}">
        <p14:creationId xmlns:p14="http://schemas.microsoft.com/office/powerpoint/2010/main" val="127355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71600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Einleitung – Chemikalien und kein Ende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 dirty="0"/>
              <a:t>Trinkwasserrelevante Stoffe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D6947EB7-5F27-4435-9DA9-552478F5ACDF}"/>
              </a:ext>
            </a:extLst>
          </p:cNvPr>
          <p:cNvSpPr txBox="1">
            <a:spLocks/>
          </p:cNvSpPr>
          <p:nvPr/>
        </p:nvSpPr>
        <p:spPr>
          <a:xfrm>
            <a:off x="839416" y="1772816"/>
            <a:ext cx="9577064" cy="468052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Tx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>
              <a:lnSpc>
                <a:spcPct val="125000"/>
              </a:lnSpc>
            </a:pPr>
            <a:r>
              <a:rPr lang="de-DE" sz="1800" dirty="0">
                <a:solidFill>
                  <a:schemeClr val="tx1"/>
                </a:solidFill>
              </a:rPr>
              <a:t>Die Mitgliedstaaten stellen dabei gemäß Artikel 8 Abs. 2 RL 2020/2184 sicher, dass die Risikobewertung Folgendes umfasst:</a:t>
            </a:r>
          </a:p>
          <a:p>
            <a:pPr marL="179387">
              <a:lnSpc>
                <a:spcPct val="125000"/>
              </a:lnSpc>
            </a:pPr>
            <a:r>
              <a:rPr lang="de-DE" sz="1800" dirty="0">
                <a:solidFill>
                  <a:schemeClr val="tx1"/>
                </a:solidFill>
              </a:rPr>
              <a:t>…</a:t>
            </a:r>
          </a:p>
          <a:p>
            <a:pPr marL="179387">
              <a:lnSpc>
                <a:spcPct val="125000"/>
              </a:lnSpc>
            </a:pPr>
            <a:r>
              <a:rPr lang="de-DE" sz="1800" dirty="0">
                <a:solidFill>
                  <a:schemeClr val="tx1"/>
                </a:solidFill>
              </a:rPr>
              <a:t>b) Identifizierung der Gefährdungen und Gefährdungsereignisse in den Einzugsgebieten von Entnahmestellen sowie Bewertung deren möglicher Risiken für die Qualität des Wassers für den menschlichen Gebrauch…</a:t>
            </a:r>
          </a:p>
          <a:p>
            <a:pPr marL="179387">
              <a:lnSpc>
                <a:spcPct val="125000"/>
              </a:lnSpc>
              <a:spcBef>
                <a:spcPts val="600"/>
              </a:spcBef>
            </a:pPr>
            <a:r>
              <a:rPr lang="de-DE" sz="1800" dirty="0">
                <a:solidFill>
                  <a:schemeClr val="tx1"/>
                </a:solidFill>
              </a:rPr>
              <a:t>c) geeignete Überwachung des Oberflächenwassers oder Grundwassers oder von beidem in den Einzugsgebieten von Entnahmestellen oder des Rohwassers auf </a:t>
            </a:r>
            <a:r>
              <a:rPr lang="de-DE" sz="1800" b="1" dirty="0">
                <a:solidFill>
                  <a:schemeClr val="tx1"/>
                </a:solidFill>
              </a:rPr>
              <a:t>relevante Parameter, Stoffe oder Schadstoffe</a:t>
            </a:r>
          </a:p>
          <a:p>
            <a:pPr marL="179387">
              <a:lnSpc>
                <a:spcPct val="125000"/>
              </a:lnSpc>
              <a:spcBef>
                <a:spcPts val="600"/>
              </a:spcBef>
            </a:pPr>
            <a:r>
              <a:rPr lang="de-DE" sz="1800" dirty="0">
                <a:solidFill>
                  <a:schemeClr val="tx1"/>
                </a:solidFill>
              </a:rPr>
              <a:t>(Parameter und Stoffe in Anhang I Teile B)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8044E62-C4C8-4F4C-BFB3-8FA1278B5F52}"/>
              </a:ext>
            </a:extLst>
          </p:cNvPr>
          <p:cNvSpPr txBox="1">
            <a:spLocks/>
          </p:cNvSpPr>
          <p:nvPr/>
        </p:nvSpPr>
        <p:spPr>
          <a:xfrm>
            <a:off x="552000" y="1124744"/>
            <a:ext cx="10972800" cy="3600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444500" algn="l"/>
              </a:tabLst>
            </a:pPr>
            <a:r>
              <a:rPr lang="de-DE" sz="2000" dirty="0"/>
              <a:t>1.2	Risikobewertung und Risikomanagement der Einzugsgebiete von Entnahmestellen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DB62C40-EAC3-4D4B-840C-A3B50A7BEC13}"/>
              </a:ext>
            </a:extLst>
          </p:cNvPr>
          <p:cNvSpPr/>
          <p:nvPr/>
        </p:nvSpPr>
        <p:spPr>
          <a:xfrm>
            <a:off x="983432" y="6001543"/>
            <a:ext cx="9217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9BD5"/>
                </a:solidFill>
                <a:latin typeface="+mj-lt"/>
              </a:rPr>
              <a:t>https://eur-lex.europa.eu/legal-content/DE/TXT/HTML/?uri=CELEX%3A32020L2184</a:t>
            </a:r>
          </a:p>
        </p:txBody>
      </p:sp>
    </p:spTree>
    <p:extLst>
      <p:ext uri="{BB962C8B-B14F-4D97-AF65-F5344CB8AC3E}">
        <p14:creationId xmlns:p14="http://schemas.microsoft.com/office/powerpoint/2010/main" val="294189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71600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de-DE" sz="2400" dirty="0"/>
              <a:t>Trinkwasserrelevante Stoffe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 dirty="0"/>
              <a:t>Trinkwasserrelevante Stoffe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EA383A4-408C-425F-B47B-534B8C90E7C2}"/>
              </a:ext>
            </a:extLst>
          </p:cNvPr>
          <p:cNvSpPr txBox="1">
            <a:spLocks/>
          </p:cNvSpPr>
          <p:nvPr/>
        </p:nvSpPr>
        <p:spPr>
          <a:xfrm>
            <a:off x="983584" y="1525213"/>
            <a:ext cx="9577064" cy="4784107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Tx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Stoffe, die in TrinkwV aufgenommen, sind bereits reguliert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de-DE" sz="1800" dirty="0">
                <a:solidFill>
                  <a:schemeClr val="tx1"/>
                </a:solidFill>
                <a:latin typeface="+mj-lt"/>
              </a:rPr>
              <a:t>Grenzwerte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de-DE" sz="1800" dirty="0">
                <a:solidFill>
                  <a:schemeClr val="tx1"/>
                </a:solidFill>
                <a:latin typeface="+mj-lt"/>
              </a:rPr>
              <a:t>definierte Analysenmethoden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de-DE" sz="1800" dirty="0">
                <a:solidFill>
                  <a:schemeClr val="tx1"/>
                </a:solidFill>
                <a:latin typeface="+mj-lt"/>
              </a:rPr>
              <a:t>Verfahren der Elimination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de-DE" sz="1800" dirty="0">
                <a:solidFill>
                  <a:schemeClr val="tx1"/>
                </a:solidFill>
                <a:latin typeface="+mj-lt"/>
              </a:rPr>
              <a:t>Notfallpläne</a:t>
            </a:r>
          </a:p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Bei diesen Stoffen geht es jetzt um Detailfragen: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de-DE" sz="1800" dirty="0">
                <a:solidFill>
                  <a:schemeClr val="tx1"/>
                </a:solidFill>
                <a:latin typeface="+mj-lt"/>
              </a:rPr>
              <a:t>Wie bekomme ich diese Stoffkonzentrationen unter die Grenzwerte?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de-DE" sz="1800" dirty="0">
                <a:solidFill>
                  <a:schemeClr val="tx1"/>
                </a:solidFill>
                <a:latin typeface="+mj-lt"/>
              </a:rPr>
              <a:t>Verbesserung der  Analysenmethoden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de-DE" sz="1800" dirty="0">
                <a:solidFill>
                  <a:schemeClr val="tx1"/>
                </a:solidFill>
                <a:latin typeface="+mj-lt"/>
              </a:rPr>
              <a:t>Überprüfung der Grenzwerte etc.</a:t>
            </a:r>
          </a:p>
        </p:txBody>
      </p:sp>
    </p:spTree>
    <p:extLst>
      <p:ext uri="{BB962C8B-B14F-4D97-AF65-F5344CB8AC3E}">
        <p14:creationId xmlns:p14="http://schemas.microsoft.com/office/powerpoint/2010/main" val="357392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71600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de-DE" sz="2400" dirty="0"/>
              <a:t>Trinkwasserrelevante Stoffe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 dirty="0"/>
              <a:t>Trinkwasserrelevante Stoffe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C680BE-D12A-451E-8A79-26E5E15068AF}"/>
              </a:ext>
            </a:extLst>
          </p:cNvPr>
          <p:cNvSpPr/>
          <p:nvPr/>
        </p:nvSpPr>
        <p:spPr>
          <a:xfrm>
            <a:off x="4011536" y="6300234"/>
            <a:ext cx="14863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Imago/Everett Collection</a:t>
            </a:r>
            <a:endParaRPr lang="en-GB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76F147-42B9-4C14-A101-6B77989A71AD}"/>
              </a:ext>
            </a:extLst>
          </p:cNvPr>
          <p:cNvSpPr/>
          <p:nvPr/>
        </p:nvSpPr>
        <p:spPr>
          <a:xfrm>
            <a:off x="5616624" y="1100061"/>
            <a:ext cx="5685497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Doch was ist mit Stoffen, die wir (noch) nicht auf dem Schirm haben?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C895DA1-D952-463D-A892-2657B0C045CD}"/>
              </a:ext>
            </a:extLst>
          </p:cNvPr>
          <p:cNvGrpSpPr/>
          <p:nvPr/>
        </p:nvGrpSpPr>
        <p:grpSpPr>
          <a:xfrm>
            <a:off x="986567" y="1267200"/>
            <a:ext cx="10726057" cy="5038725"/>
            <a:chOff x="986567" y="1267200"/>
            <a:chExt cx="10726057" cy="503872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31BD3F7-BB13-4E01-B82A-BCE73CEFB9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3" r="22828"/>
            <a:stretch/>
          </p:blipFill>
          <p:spPr>
            <a:xfrm>
              <a:off x="986567" y="1267200"/>
              <a:ext cx="4392488" cy="5038725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B947A982-F474-4D25-965F-0DC1575EFC99}"/>
                </a:ext>
              </a:extLst>
            </p:cNvPr>
            <p:cNvSpPr/>
            <p:nvPr/>
          </p:nvSpPr>
          <p:spPr>
            <a:xfrm>
              <a:off x="5616624" y="3469082"/>
              <a:ext cx="6096000" cy="18748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74625" indent="-174625">
                <a:lnSpc>
                  <a:spcPct val="125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de-DE" dirty="0">
                  <a:latin typeface="Calibri" panose="020F0502020204030204" pitchFamily="34" charset="0"/>
                </a:rPr>
                <a:t>Frei Nach Miss Marple: </a:t>
              </a:r>
            </a:p>
            <a:p>
              <a:pPr marL="182563">
                <a:lnSpc>
                  <a:spcPct val="125000"/>
                </a:lnSpc>
                <a:spcBef>
                  <a:spcPts val="600"/>
                </a:spcBef>
              </a:pPr>
              <a:r>
                <a:rPr lang="de-DE" i="1" dirty="0">
                  <a:latin typeface="Calibri" panose="020F0502020204030204" pitchFamily="34" charset="0"/>
                </a:rPr>
                <a:t>Mr. Stringer, haben wir nicht genügend Guidelines gelesen, um nicht selbst Ideen und Lösungen zu entwickeln? Diese können wir dann hinterher mit Inspektor </a:t>
              </a:r>
              <a:r>
                <a:rPr lang="de-DE" i="1" dirty="0" err="1">
                  <a:latin typeface="Calibri" panose="020F0502020204030204" pitchFamily="34" charset="0"/>
                </a:rPr>
                <a:t>Craddock</a:t>
              </a:r>
              <a:r>
                <a:rPr lang="de-DE" i="1" dirty="0">
                  <a:latin typeface="Calibri" panose="020F0502020204030204" pitchFamily="34" charset="0"/>
                </a:rPr>
                <a:t> besprechen.</a:t>
              </a: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D9A0A45F-979E-47D5-B0EC-F1C88C23A418}"/>
              </a:ext>
            </a:extLst>
          </p:cNvPr>
          <p:cNvSpPr/>
          <p:nvPr/>
        </p:nvSpPr>
        <p:spPr>
          <a:xfrm>
            <a:off x="5616624" y="1916832"/>
            <a:ext cx="6096000" cy="7591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sym typeface="Wingdings" panose="05000000000000000000" pitchFamily="2" charset="2"/>
              </a:rPr>
              <a:t>Welche Stoffe sind relevant für Trinkwasser Resourcen und wie kommen sie dorthin?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9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71600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de-DE" sz="2400"/>
              <a:t>Trinkwasserrelevante Stoffe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/>
              <a:t>Trinkwasserrelevante Stoffe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/>
              <a:t>19. Trinkwasserfachtagung Donaueschingen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23C10AD-5FC2-4BF9-A2F0-5D16D67107AC}"/>
              </a:ext>
            </a:extLst>
          </p:cNvPr>
          <p:cNvSpPr txBox="1">
            <a:spLocks/>
          </p:cNvSpPr>
          <p:nvPr/>
        </p:nvSpPr>
        <p:spPr>
          <a:xfrm>
            <a:off x="552000" y="1124744"/>
            <a:ext cx="10972800" cy="3600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444500" algn="l"/>
              </a:tabLst>
            </a:pPr>
            <a:r>
              <a:rPr lang="de-DE" sz="2000"/>
              <a:t>2.1	Intrinsische Stoffeigenschaften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8D7376DC-9A24-4DE7-A202-B0181FFD582D}"/>
              </a:ext>
            </a:extLst>
          </p:cNvPr>
          <p:cNvSpPr txBox="1">
            <a:spLocks/>
          </p:cNvSpPr>
          <p:nvPr/>
        </p:nvSpPr>
        <p:spPr>
          <a:xfrm>
            <a:off x="983584" y="1525213"/>
            <a:ext cx="9577064" cy="4784107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Tx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Symbol" panose="05050102010706020507" pitchFamily="18" charset="2"/>
              <a:buNone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Intrinsische Stoffeigenschaften bestimmen das Verhalten der Stoffe in der Umwelt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ECF540-01F7-42E3-A9B8-693634F8E43E}"/>
              </a:ext>
            </a:extLst>
          </p:cNvPr>
          <p:cNvSpPr txBox="1"/>
          <p:nvPr/>
        </p:nvSpPr>
        <p:spPr>
          <a:xfrm>
            <a:off x="1070730" y="1916832"/>
            <a:ext cx="3240000" cy="298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300"/>
              </a:spcAft>
            </a:pPr>
            <a:r>
              <a:rPr lang="de-DE" b="1" dirty="0">
                <a:latin typeface="+mj-lt"/>
              </a:rPr>
              <a:t>Physikalisch-chemisch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dirty="0">
                <a:latin typeface="+mj-lt"/>
              </a:rPr>
              <a:t>Aggregatzustand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dirty="0">
                <a:latin typeface="+mj-lt"/>
              </a:rPr>
              <a:t>Farbe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dirty="0">
                <a:latin typeface="+mj-lt"/>
              </a:rPr>
              <a:t>Geruch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dirty="0">
                <a:latin typeface="+mj-lt"/>
              </a:rPr>
              <a:t>Wasserlöslichkeit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dirty="0">
                <a:latin typeface="+mj-lt"/>
              </a:rPr>
              <a:t>Verteilungskoeffizient           n-</a:t>
            </a:r>
            <a:r>
              <a:rPr lang="de-DE" dirty="0" err="1">
                <a:latin typeface="+mj-lt"/>
              </a:rPr>
              <a:t>Oktanol</a:t>
            </a:r>
            <a:r>
              <a:rPr lang="de-DE" dirty="0">
                <a:latin typeface="+mj-lt"/>
              </a:rPr>
              <a:t>/ Wasser (log K</a:t>
            </a:r>
            <a:r>
              <a:rPr lang="de-DE" baseline="-25000" dirty="0">
                <a:latin typeface="+mj-lt"/>
              </a:rPr>
              <a:t>oc</a:t>
            </a:r>
            <a:r>
              <a:rPr lang="de-DE" dirty="0">
                <a:latin typeface="+mj-lt"/>
              </a:rPr>
              <a:t>)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dirty="0">
                <a:latin typeface="+mj-lt"/>
              </a:rPr>
              <a:t>Dampfdruck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dirty="0">
                <a:latin typeface="+mj-lt"/>
              </a:rPr>
              <a:t>Dissoziationskonstante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962777A-14DF-439B-A38A-C34C260F0C70}"/>
              </a:ext>
            </a:extLst>
          </p:cNvPr>
          <p:cNvSpPr txBox="1"/>
          <p:nvPr/>
        </p:nvSpPr>
        <p:spPr>
          <a:xfrm>
            <a:off x="4663741" y="1916832"/>
            <a:ext cx="3240000" cy="201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300"/>
              </a:spcAft>
            </a:pPr>
            <a:r>
              <a:rPr lang="de-DE" b="1" dirty="0">
                <a:latin typeface="+mj-lt"/>
              </a:rPr>
              <a:t>(Öko-)</a:t>
            </a:r>
            <a:r>
              <a:rPr lang="de-DE" b="1" dirty="0" err="1">
                <a:latin typeface="+mj-lt"/>
              </a:rPr>
              <a:t>Toxikolologisch</a:t>
            </a:r>
            <a:endParaRPr lang="de-DE" b="1" dirty="0">
              <a:latin typeface="+mj-lt"/>
            </a:endParaRP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dirty="0">
                <a:latin typeface="+mj-lt"/>
              </a:rPr>
              <a:t>Humantoxizität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dirty="0">
                <a:latin typeface="+mj-lt"/>
              </a:rPr>
              <a:t>Umwelttoxizität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dirty="0">
                <a:latin typeface="+mj-lt"/>
              </a:rPr>
              <a:t>Hormonelle Wirkungen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dirty="0" err="1">
                <a:latin typeface="+mj-lt"/>
              </a:rPr>
              <a:t>Karzinogenität</a:t>
            </a:r>
            <a:endParaRPr lang="de-DE" dirty="0">
              <a:latin typeface="+mj-lt"/>
            </a:endParaRPr>
          </a:p>
          <a:p>
            <a:endParaRPr lang="de-DE" dirty="0">
              <a:latin typeface="+mj-lt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DEE1BE1-0577-4E0F-9436-944453528E75}"/>
              </a:ext>
            </a:extLst>
          </p:cNvPr>
          <p:cNvSpPr txBox="1"/>
          <p:nvPr/>
        </p:nvSpPr>
        <p:spPr>
          <a:xfrm>
            <a:off x="8256752" y="1916832"/>
            <a:ext cx="3240000" cy="2700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300"/>
              </a:spcAft>
            </a:pPr>
            <a:r>
              <a:rPr lang="de-DE" b="1" dirty="0">
                <a:latin typeface="+mj-lt"/>
              </a:rPr>
              <a:t>(primärer) Verbleib in der Umwelt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dirty="0">
                <a:latin typeface="+mj-lt"/>
              </a:rPr>
              <a:t>Biologische Abbaubarkeit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dirty="0">
                <a:latin typeface="+mj-lt"/>
              </a:rPr>
              <a:t>Abiotische Abbaubarkeit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dirty="0">
                <a:latin typeface="+mj-lt"/>
              </a:rPr>
              <a:t>Bioakkumulation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dirty="0">
                <a:latin typeface="+mj-lt"/>
              </a:rPr>
              <a:t>Mobilität in aquatischer Umwelt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de-DE" dirty="0">
                <a:latin typeface="+mj-lt"/>
              </a:rPr>
              <a:t>Potential zum Ferntransport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4CE77D6-6EC6-4FA6-853F-C4AA67813213}"/>
              </a:ext>
            </a:extLst>
          </p:cNvPr>
          <p:cNvGrpSpPr/>
          <p:nvPr/>
        </p:nvGrpSpPr>
        <p:grpSpPr>
          <a:xfrm>
            <a:off x="7969484" y="2708920"/>
            <a:ext cx="3671132" cy="2680062"/>
            <a:chOff x="7969484" y="2708920"/>
            <a:chExt cx="3671132" cy="2680062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15B45517-4603-413B-B9AD-69E803A451A7}"/>
                </a:ext>
              </a:extLst>
            </p:cNvPr>
            <p:cNvGrpSpPr/>
            <p:nvPr/>
          </p:nvGrpSpPr>
          <p:grpSpPr>
            <a:xfrm>
              <a:off x="7969484" y="4869160"/>
              <a:ext cx="3671132" cy="519822"/>
              <a:chOff x="7969484" y="4869160"/>
              <a:chExt cx="3671132" cy="519822"/>
            </a:xfrm>
          </p:grpSpPr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1453A135-AF36-401C-98EB-4543353BF8FD}"/>
                  </a:ext>
                </a:extLst>
              </p:cNvPr>
              <p:cNvSpPr txBox="1"/>
              <p:nvPr/>
            </p:nvSpPr>
            <p:spPr>
              <a:xfrm>
                <a:off x="7969484" y="4869160"/>
                <a:ext cx="1713062" cy="519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Aft>
                    <a:spcPts val="300"/>
                  </a:spcAft>
                </a:pPr>
                <a:r>
                  <a:rPr lang="de-DE" sz="2400" b="1" dirty="0">
                    <a:solidFill>
                      <a:srgbClr val="9C1E18"/>
                    </a:solidFill>
                    <a:latin typeface="+mj-lt"/>
                  </a:rPr>
                  <a:t>P</a:t>
                </a:r>
                <a:r>
                  <a:rPr lang="de-DE" sz="2400" b="1" dirty="0">
                    <a:solidFill>
                      <a:srgbClr val="009BD5"/>
                    </a:solidFill>
                    <a:latin typeface="+mj-lt"/>
                  </a:rPr>
                  <a:t>ersistent</a:t>
                </a:r>
                <a:endParaRPr lang="de-DE" sz="2400" dirty="0">
                  <a:solidFill>
                    <a:srgbClr val="009BD5"/>
                  </a:solidFill>
                  <a:latin typeface="+mj-lt"/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3CDF655A-8F65-42D2-8824-FBC167E0481E}"/>
                  </a:ext>
                </a:extLst>
              </p:cNvPr>
              <p:cNvSpPr txBox="1"/>
              <p:nvPr/>
            </p:nvSpPr>
            <p:spPr>
              <a:xfrm>
                <a:off x="9494970" y="4869160"/>
                <a:ext cx="2145646" cy="519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Aft>
                    <a:spcPts val="300"/>
                  </a:spcAft>
                </a:pPr>
                <a:r>
                  <a:rPr lang="de-DE" sz="2400" b="1" dirty="0" err="1">
                    <a:solidFill>
                      <a:srgbClr val="9C1E18"/>
                    </a:solidFill>
                    <a:latin typeface="+mj-lt"/>
                  </a:rPr>
                  <a:t>v</a:t>
                </a:r>
                <a:r>
                  <a:rPr lang="de-DE" sz="2400" b="1" dirty="0" err="1">
                    <a:solidFill>
                      <a:srgbClr val="009BD5"/>
                    </a:solidFill>
                    <a:latin typeface="+mj-lt"/>
                  </a:rPr>
                  <a:t>ery</a:t>
                </a:r>
                <a:r>
                  <a:rPr lang="de-DE" sz="2400" b="1" dirty="0">
                    <a:solidFill>
                      <a:srgbClr val="9C1E18"/>
                    </a:solidFill>
                    <a:latin typeface="+mj-lt"/>
                  </a:rPr>
                  <a:t> P</a:t>
                </a:r>
                <a:r>
                  <a:rPr lang="de-DE" sz="2400" b="1" dirty="0">
                    <a:solidFill>
                      <a:srgbClr val="009BD5"/>
                    </a:solidFill>
                    <a:latin typeface="+mj-lt"/>
                  </a:rPr>
                  <a:t>ersistent</a:t>
                </a:r>
                <a:endParaRPr lang="de-DE" sz="2400" dirty="0">
                  <a:solidFill>
                    <a:srgbClr val="009BD5"/>
                  </a:solidFill>
                  <a:latin typeface="+mj-lt"/>
                </a:endParaRPr>
              </a:p>
            </p:txBody>
          </p:sp>
        </p:grp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E6BBB19C-05CD-4D97-AF54-3FA49D7C7D07}"/>
                </a:ext>
              </a:extLst>
            </p:cNvPr>
            <p:cNvSpPr/>
            <p:nvPr/>
          </p:nvSpPr>
          <p:spPr>
            <a:xfrm>
              <a:off x="8256752" y="2708920"/>
              <a:ext cx="2879960" cy="5838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5A4BDC0-BAA5-46D9-A264-931681BFEB0A}"/>
              </a:ext>
            </a:extLst>
          </p:cNvPr>
          <p:cNvGrpSpPr/>
          <p:nvPr/>
        </p:nvGrpSpPr>
        <p:grpSpPr>
          <a:xfrm>
            <a:off x="4663741" y="2372577"/>
            <a:ext cx="4199698" cy="3880501"/>
            <a:chOff x="4663741" y="2372577"/>
            <a:chExt cx="4199698" cy="3880501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EA663C12-BA86-42B7-8B0F-030F3F2F7134}"/>
                </a:ext>
              </a:extLst>
            </p:cNvPr>
            <p:cNvSpPr txBox="1"/>
            <p:nvPr/>
          </p:nvSpPr>
          <p:spPr>
            <a:xfrm>
              <a:off x="7969484" y="5733256"/>
              <a:ext cx="893955" cy="519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  <a:spcAft>
                  <a:spcPts val="300"/>
                </a:spcAft>
              </a:pPr>
              <a:r>
                <a:rPr lang="de-DE" sz="2400" b="1" dirty="0" err="1">
                  <a:solidFill>
                    <a:srgbClr val="9C1E18"/>
                  </a:solidFill>
                  <a:latin typeface="+mj-lt"/>
                </a:rPr>
                <a:t>T</a:t>
              </a:r>
              <a:r>
                <a:rPr lang="de-DE" sz="2400" b="1" dirty="0" err="1">
                  <a:solidFill>
                    <a:srgbClr val="009BD5"/>
                  </a:solidFill>
                  <a:latin typeface="+mj-lt"/>
                </a:rPr>
                <a:t>oxic</a:t>
              </a:r>
              <a:endParaRPr lang="de-DE" sz="2400" dirty="0">
                <a:solidFill>
                  <a:srgbClr val="009BD5"/>
                </a:solidFill>
                <a:latin typeface="+mj-lt"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654D5A95-2FAD-4CDC-AFEC-A787E152B2C8}"/>
                </a:ext>
              </a:extLst>
            </p:cNvPr>
            <p:cNvSpPr/>
            <p:nvPr/>
          </p:nvSpPr>
          <p:spPr>
            <a:xfrm>
              <a:off x="4663741" y="2372577"/>
              <a:ext cx="2879960" cy="12646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3B5249F-BBF9-4499-B683-C0B5ECAC64C0}"/>
              </a:ext>
            </a:extLst>
          </p:cNvPr>
          <p:cNvGrpSpPr/>
          <p:nvPr/>
        </p:nvGrpSpPr>
        <p:grpSpPr>
          <a:xfrm>
            <a:off x="1076719" y="3628234"/>
            <a:ext cx="10290459" cy="2192796"/>
            <a:chOff x="1076719" y="3628234"/>
            <a:chExt cx="10290459" cy="2192796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D5DA20A5-5615-4C34-83AA-DD211A35885D}"/>
                </a:ext>
              </a:extLst>
            </p:cNvPr>
            <p:cNvGrpSpPr/>
            <p:nvPr/>
          </p:nvGrpSpPr>
          <p:grpSpPr>
            <a:xfrm>
              <a:off x="7969484" y="3637198"/>
              <a:ext cx="3397694" cy="2183832"/>
              <a:chOff x="7969484" y="3637198"/>
              <a:chExt cx="3397694" cy="2183832"/>
            </a:xfrm>
          </p:grpSpPr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B7FC2B47-6318-471A-AE67-852A74634531}"/>
                  </a:ext>
                </a:extLst>
              </p:cNvPr>
              <p:cNvGrpSpPr/>
              <p:nvPr/>
            </p:nvGrpSpPr>
            <p:grpSpPr>
              <a:xfrm>
                <a:off x="7969484" y="5301208"/>
                <a:ext cx="3397694" cy="519822"/>
                <a:chOff x="7969484" y="5301208"/>
                <a:chExt cx="3397694" cy="519822"/>
              </a:xfrm>
            </p:grpSpPr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39724F2F-7AB7-4A45-9B10-8997242152C2}"/>
                    </a:ext>
                  </a:extLst>
                </p:cNvPr>
                <p:cNvSpPr txBox="1"/>
                <p:nvPr/>
              </p:nvSpPr>
              <p:spPr>
                <a:xfrm>
                  <a:off x="7969484" y="5301208"/>
                  <a:ext cx="1117575" cy="519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5000"/>
                    </a:lnSpc>
                    <a:spcAft>
                      <a:spcPts val="300"/>
                    </a:spcAft>
                  </a:pPr>
                  <a:r>
                    <a:rPr lang="de-DE" sz="2400" b="1" dirty="0">
                      <a:solidFill>
                        <a:srgbClr val="9C1E18"/>
                      </a:solidFill>
                      <a:latin typeface="+mj-lt"/>
                    </a:rPr>
                    <a:t>M</a:t>
                  </a:r>
                  <a:r>
                    <a:rPr lang="de-DE" sz="2400" b="1" dirty="0">
                      <a:solidFill>
                        <a:srgbClr val="009BD5"/>
                      </a:solidFill>
                      <a:latin typeface="+mj-lt"/>
                    </a:rPr>
                    <a:t>obile</a:t>
                  </a:r>
                  <a:endParaRPr lang="de-DE" sz="2400" dirty="0">
                    <a:solidFill>
                      <a:srgbClr val="009BD5"/>
                    </a:solidFill>
                    <a:latin typeface="+mj-lt"/>
                  </a:endParaRPr>
                </a:p>
              </p:txBody>
            </p:sp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A567082E-8811-4F95-A5BE-6D1F51F04FDB}"/>
                    </a:ext>
                  </a:extLst>
                </p:cNvPr>
                <p:cNvSpPr txBox="1"/>
                <p:nvPr/>
              </p:nvSpPr>
              <p:spPr>
                <a:xfrm>
                  <a:off x="9494970" y="5301208"/>
                  <a:ext cx="1872208" cy="519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5000"/>
                    </a:lnSpc>
                    <a:spcAft>
                      <a:spcPts val="300"/>
                    </a:spcAft>
                  </a:pPr>
                  <a:r>
                    <a:rPr lang="de-DE" sz="2400" b="1" dirty="0" err="1">
                      <a:solidFill>
                        <a:srgbClr val="9C1E18"/>
                      </a:solidFill>
                      <a:latin typeface="+mj-lt"/>
                    </a:rPr>
                    <a:t>v</a:t>
                  </a:r>
                  <a:r>
                    <a:rPr lang="de-DE" sz="2400" b="1" dirty="0" err="1">
                      <a:solidFill>
                        <a:srgbClr val="009BD5"/>
                      </a:solidFill>
                      <a:latin typeface="+mj-lt"/>
                    </a:rPr>
                    <a:t>ery</a:t>
                  </a:r>
                  <a:r>
                    <a:rPr lang="de-DE" sz="2400" b="1" dirty="0">
                      <a:solidFill>
                        <a:srgbClr val="9C1E18"/>
                      </a:solidFill>
                      <a:latin typeface="+mj-lt"/>
                    </a:rPr>
                    <a:t> M</a:t>
                  </a:r>
                  <a:r>
                    <a:rPr lang="de-DE" sz="2400" b="1" dirty="0">
                      <a:solidFill>
                        <a:srgbClr val="009BD5"/>
                      </a:solidFill>
                      <a:latin typeface="+mj-lt"/>
                    </a:rPr>
                    <a:t>obile</a:t>
                  </a:r>
                  <a:endParaRPr lang="de-DE" sz="2400" dirty="0">
                    <a:solidFill>
                      <a:srgbClr val="009BD5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6C7D5B51-1EB6-438C-AAA6-061D5B86675A}"/>
                  </a:ext>
                </a:extLst>
              </p:cNvPr>
              <p:cNvSpPr/>
              <p:nvPr/>
            </p:nvSpPr>
            <p:spPr>
              <a:xfrm>
                <a:off x="8256752" y="3637198"/>
                <a:ext cx="2879960" cy="58389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83BEEFBE-16ED-44BD-8095-52D84E80066C}"/>
                </a:ext>
              </a:extLst>
            </p:cNvPr>
            <p:cNvSpPr/>
            <p:nvPr/>
          </p:nvSpPr>
          <p:spPr>
            <a:xfrm>
              <a:off x="1076719" y="3628234"/>
              <a:ext cx="3016947" cy="601818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462C3B09-233E-4671-B2C6-2FD287FE1A2A}"/>
              </a:ext>
            </a:extLst>
          </p:cNvPr>
          <p:cNvSpPr/>
          <p:nvPr/>
        </p:nvSpPr>
        <p:spPr>
          <a:xfrm>
            <a:off x="886580" y="4941168"/>
            <a:ext cx="6657122" cy="1390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Eine Chemikalie bedroht die Ressourcen der Trinkwässer, wenn sie:</a:t>
            </a:r>
          </a:p>
          <a:p>
            <a:pPr marL="539750" indent="-179388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+mj-lt"/>
              </a:rPr>
              <a:t>durch natürliche und künstliche Barrieren transportiert wird,</a:t>
            </a:r>
          </a:p>
          <a:p>
            <a:pPr marL="539750" indent="-179388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+mj-lt"/>
              </a:rPr>
              <a:t>über einen Zeitraum von Wochen oder länger, in die Umwelt emittiert wird.</a:t>
            </a:r>
          </a:p>
        </p:txBody>
      </p:sp>
    </p:spTree>
    <p:extLst>
      <p:ext uri="{BB962C8B-B14F-4D97-AF65-F5344CB8AC3E}">
        <p14:creationId xmlns:p14="http://schemas.microsoft.com/office/powerpoint/2010/main" val="378953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71600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de-DE" sz="2400" dirty="0"/>
              <a:t>Trinkwasserrelevante Stoffe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/>
              <a:t>Trinkwasserrelevante Stoffe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/>
              <a:t>19. Trinkwasserfachtagung Donaueschingen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23C10AD-5FC2-4BF9-A2F0-5D16D67107AC}"/>
              </a:ext>
            </a:extLst>
          </p:cNvPr>
          <p:cNvSpPr txBox="1">
            <a:spLocks/>
          </p:cNvSpPr>
          <p:nvPr/>
        </p:nvSpPr>
        <p:spPr>
          <a:xfrm>
            <a:off x="552000" y="1124744"/>
            <a:ext cx="10972800" cy="3600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444500" algn="l"/>
              </a:tabLst>
            </a:pPr>
            <a:r>
              <a:rPr lang="de-DE" sz="2000" dirty="0"/>
              <a:t>2.2	PMT- und </a:t>
            </a:r>
            <a:r>
              <a:rPr lang="de-DE" sz="2000" dirty="0" err="1"/>
              <a:t>vPvM</a:t>
            </a:r>
            <a:r>
              <a:rPr lang="de-DE" sz="2000" dirty="0"/>
              <a:t>-Kriterien</a:t>
            </a:r>
          </a:p>
        </p:txBody>
      </p:sp>
      <p:sp>
        <p:nvSpPr>
          <p:cNvPr id="29" name="Inhaltsplatzhalter 6">
            <a:extLst>
              <a:ext uri="{FF2B5EF4-FFF2-40B4-BE49-F238E27FC236}">
                <a16:creationId xmlns:a16="http://schemas.microsoft.com/office/drawing/2014/main" id="{BE8137AE-7A30-4C9E-82DF-182C818D41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83432" y="1525213"/>
            <a:ext cx="8136000" cy="4867200"/>
          </a:xfrm>
        </p:spPr>
        <p:txBody>
          <a:bodyPr/>
          <a:lstStyle/>
          <a:p>
            <a:pPr marL="174625" lvl="1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Persistence (P) und very persistent (vP)</a:t>
            </a:r>
          </a:p>
          <a:p>
            <a:pPr marL="539750" lvl="2" indent="-179388">
              <a:lnSpc>
                <a:spcPct val="114000"/>
              </a:lnSpc>
              <a:buClrTx/>
              <a:buFont typeface="Symbol" panose="05050102010706020507" pitchFamily="18" charset="2"/>
              <a:buChar char="-"/>
              <a:defRPr/>
            </a:pPr>
            <a:r>
              <a:rPr lang="de-DE" sz="1700" dirty="0"/>
              <a:t>Die Kriterien sind die gleichen wie im Anhang XIII der REACH-VO</a:t>
            </a:r>
            <a:br>
              <a:rPr lang="de-DE" sz="1700" dirty="0"/>
            </a:br>
            <a:r>
              <a:rPr lang="de-DE" sz="1700" dirty="0"/>
              <a:t>im Rahmen der PBT/</a:t>
            </a:r>
            <a:r>
              <a:rPr lang="de-DE" sz="1700" dirty="0" err="1"/>
              <a:t>vPvB</a:t>
            </a:r>
            <a:r>
              <a:rPr lang="de-DE" sz="1700" dirty="0"/>
              <a:t>-Bewertung (z.B. Halbwertzeit biologischer Abbau T</a:t>
            </a:r>
            <a:r>
              <a:rPr lang="de-DE" sz="1700" baseline="-25000" dirty="0"/>
              <a:t>1/2</a:t>
            </a:r>
            <a:r>
              <a:rPr lang="de-DE" sz="1700" dirty="0"/>
              <a:t> &gt; 60 Tage im Wasser).</a:t>
            </a:r>
          </a:p>
          <a:p>
            <a:pPr marL="360362" lvl="2" indent="0">
              <a:lnSpc>
                <a:spcPct val="114000"/>
              </a:lnSpc>
              <a:buClrTx/>
              <a:buNone/>
              <a:defRPr/>
            </a:pPr>
            <a:endParaRPr lang="de-DE" sz="1800" dirty="0"/>
          </a:p>
          <a:p>
            <a:pPr marL="174625" lvl="1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Mobility (M) and very mobile (vM)</a:t>
            </a:r>
          </a:p>
          <a:p>
            <a:pPr marL="539750" lvl="2" indent="-179388">
              <a:lnSpc>
                <a:spcPct val="114000"/>
              </a:lnSpc>
              <a:buClrTx/>
              <a:buFont typeface="Symbol" panose="05050102010706020507" pitchFamily="18" charset="2"/>
              <a:buChar char="-"/>
              <a:defRPr/>
            </a:pPr>
            <a:r>
              <a:rPr lang="de-DE" sz="1700" dirty="0"/>
              <a:t>Assessment-Kriterium (pH 4 – 9)    	  </a:t>
            </a:r>
            <a:r>
              <a:rPr lang="en-US" sz="1700" dirty="0"/>
              <a:t>M: log </a:t>
            </a:r>
            <a:r>
              <a:rPr lang="en-US" sz="1700" dirty="0" err="1"/>
              <a:t>Koc</a:t>
            </a:r>
            <a:r>
              <a:rPr lang="en-US" sz="1700" dirty="0"/>
              <a:t> ≤ 4.0</a:t>
            </a:r>
          </a:p>
          <a:p>
            <a:pPr marL="360362" lvl="2" indent="0">
              <a:lnSpc>
                <a:spcPct val="114000"/>
              </a:lnSpc>
              <a:buClrTx/>
              <a:buNone/>
              <a:defRPr/>
            </a:pPr>
            <a:r>
              <a:rPr lang="en-US" sz="1700" dirty="0"/>
              <a:t>				</a:t>
            </a:r>
            <a:r>
              <a:rPr lang="en-US" sz="1700" dirty="0" err="1"/>
              <a:t>vM</a:t>
            </a:r>
            <a:r>
              <a:rPr lang="en-US" sz="1700" dirty="0"/>
              <a:t>: log </a:t>
            </a:r>
            <a:r>
              <a:rPr lang="en-US" sz="1700" dirty="0" err="1"/>
              <a:t>Koc</a:t>
            </a:r>
            <a:r>
              <a:rPr lang="en-US" sz="1700" dirty="0"/>
              <a:t> ≤ 3.0</a:t>
            </a:r>
            <a:endParaRPr lang="de-DE" sz="1700" dirty="0"/>
          </a:p>
          <a:p>
            <a:pPr marL="174625" lvl="1" indent="-174625">
              <a:lnSpc>
                <a:spcPct val="13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Toxicity (T)</a:t>
            </a:r>
          </a:p>
          <a:p>
            <a:pPr marL="539750" lvl="2" indent="-179388">
              <a:lnSpc>
                <a:spcPct val="114000"/>
              </a:lnSpc>
              <a:buClrTx/>
              <a:buFont typeface="Symbol" panose="05050102010706020507" pitchFamily="18" charset="2"/>
              <a:buChar char="-"/>
              <a:defRPr/>
            </a:pPr>
            <a:r>
              <a:rPr lang="de-DE" sz="1700" dirty="0"/>
              <a:t>Die Kriterien sind die gleichen wie im Anhang XIII der REACH-VO</a:t>
            </a:r>
            <a:br>
              <a:rPr lang="de-DE" sz="1700" dirty="0"/>
            </a:br>
            <a:r>
              <a:rPr lang="de-DE" sz="1700" dirty="0"/>
              <a:t>im Rahmen der PBT/</a:t>
            </a:r>
            <a:r>
              <a:rPr lang="de-DE" sz="1700" dirty="0" err="1"/>
              <a:t>vPvB</a:t>
            </a:r>
            <a:r>
              <a:rPr lang="de-DE" sz="1700" dirty="0"/>
              <a:t>-Bewertung und zusätzliche Kriterien:</a:t>
            </a:r>
          </a:p>
          <a:p>
            <a:pPr marL="539750" lvl="2" indent="-179388">
              <a:lnSpc>
                <a:spcPct val="114000"/>
              </a:lnSpc>
              <a:buClrTx/>
              <a:buFont typeface="Symbol" panose="05050102010706020507" pitchFamily="18" charset="2"/>
              <a:buChar char="-"/>
              <a:defRPr/>
            </a:pPr>
            <a:r>
              <a:rPr lang="de-DE" sz="1700" dirty="0"/>
              <a:t>Kategorie 2 Karzinogene oder Zellmutagene oder Auswirkungen auf oder über die Laktation</a:t>
            </a:r>
          </a:p>
          <a:p>
            <a:pPr marL="539750" lvl="2" indent="-179388">
              <a:lnSpc>
                <a:spcPct val="114000"/>
              </a:lnSpc>
              <a:buClrTx/>
              <a:buFont typeface="Symbol" panose="05050102010706020507" pitchFamily="18" charset="2"/>
              <a:buChar char="-"/>
              <a:defRPr/>
            </a:pPr>
            <a:r>
              <a:rPr lang="de-DE" sz="1700" dirty="0"/>
              <a:t>DNEL (</a:t>
            </a:r>
            <a:r>
              <a:rPr lang="de-DE" sz="1700" dirty="0" err="1"/>
              <a:t>Derived</a:t>
            </a:r>
            <a:r>
              <a:rPr lang="de-DE" sz="1700" dirty="0"/>
              <a:t> </a:t>
            </a:r>
            <a:r>
              <a:rPr lang="de-DE" sz="1700" dirty="0" err="1"/>
              <a:t>No-Effect</a:t>
            </a:r>
            <a:r>
              <a:rPr lang="de-DE" sz="1700" dirty="0"/>
              <a:t> Level) ist ≤ 9 µg/kg/d (oral, langfristig, allgemeine Bevölkerung)</a:t>
            </a:r>
          </a:p>
          <a:p>
            <a:pPr marL="539750" lvl="2" indent="-179388">
              <a:lnSpc>
                <a:spcPct val="114000"/>
              </a:lnSpc>
              <a:buClrTx/>
              <a:buFont typeface="Symbol" panose="05050102010706020507" pitchFamily="18" charset="2"/>
              <a:buChar char="-"/>
              <a:defRPr/>
            </a:pPr>
            <a:r>
              <a:rPr lang="de-DE" sz="1700" dirty="0"/>
              <a:t>endokrine Disruptoren (hormonell wirksame Stoffe)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72481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71600"/>
            <a:ext cx="10972800" cy="61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de-DE" sz="2400" dirty="0"/>
              <a:t>Trinkwasserrelevante Stoffe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10822692" y="6597353"/>
            <a:ext cx="743017" cy="260648"/>
          </a:xfrm>
        </p:spPr>
        <p:txBody>
          <a:bodyPr/>
          <a:lstStyle/>
          <a:p>
            <a:fld id="{4F0D2E71-061B-4E4D-BF94-C6A9FAAAA5EA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1224"/>
          </a:xfrm>
        </p:spPr>
        <p:txBody>
          <a:bodyPr/>
          <a:lstStyle/>
          <a:p>
            <a:r>
              <a:rPr lang="de-DE" dirty="0"/>
              <a:t>Trinkwasserrelevante Stoffe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id="{97C658F4-47DB-4518-99FF-0F68910A86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54567" y="6597353"/>
            <a:ext cx="864000" cy="260648"/>
          </a:xfrm>
        </p:spPr>
        <p:txBody>
          <a:bodyPr/>
          <a:lstStyle/>
          <a:p>
            <a:r>
              <a:rPr lang="de-DE" dirty="0"/>
              <a:t>21.03.2024</a:t>
            </a:r>
          </a:p>
        </p:txBody>
      </p:sp>
      <p:sp>
        <p:nvSpPr>
          <p:cNvPr id="50" name="Fußzeilenplatzhalter 3">
            <a:extLst>
              <a:ext uri="{FF2B5EF4-FFF2-40B4-BE49-F238E27FC236}">
                <a16:creationId xmlns:a16="http://schemas.microsoft.com/office/drawing/2014/main" id="{3B1B199A-D03C-4134-93A1-E1FDC1B109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47712" y="6597353"/>
            <a:ext cx="8956800" cy="260648"/>
          </a:xfrm>
        </p:spPr>
        <p:txBody>
          <a:bodyPr/>
          <a:lstStyle/>
          <a:p>
            <a:r>
              <a:rPr lang="de-DE" dirty="0"/>
              <a:t>19. Trinkwasserfachtagung Donaueschingen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23C10AD-5FC2-4BF9-A2F0-5D16D67107AC}"/>
              </a:ext>
            </a:extLst>
          </p:cNvPr>
          <p:cNvSpPr txBox="1">
            <a:spLocks/>
          </p:cNvSpPr>
          <p:nvPr/>
        </p:nvSpPr>
        <p:spPr>
          <a:xfrm>
            <a:off x="552000" y="1124744"/>
            <a:ext cx="10972800" cy="3600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444500" algn="l"/>
              </a:tabLst>
            </a:pPr>
            <a:r>
              <a:rPr lang="de-DE" sz="2000" dirty="0"/>
              <a:t>2.2	PMT- und </a:t>
            </a:r>
            <a:r>
              <a:rPr lang="de-DE" sz="2000" dirty="0" err="1"/>
              <a:t>vPvM</a:t>
            </a:r>
            <a:r>
              <a:rPr lang="de-DE" sz="2000" dirty="0"/>
              <a:t>-Kriterien – neue Gefahrenklassen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49460D-5CCF-48B8-BEE4-EFDB15D48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42" y="1628799"/>
            <a:ext cx="11861522" cy="4968553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796A5F8-7D34-44C5-98D3-C128F53DC260}"/>
              </a:ext>
            </a:extLst>
          </p:cNvPr>
          <p:cNvSpPr/>
          <p:nvPr/>
        </p:nvSpPr>
        <p:spPr>
          <a:xfrm>
            <a:off x="9302486" y="1267200"/>
            <a:ext cx="2804052" cy="34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3000"/>
              </a:lnSpc>
              <a:spcBef>
                <a:spcPts val="600"/>
              </a:spcBef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Neumann and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Schliebner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3759481162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 blau">
  <a:themeElements>
    <a:clrScheme name="UBA">
      <a:dk1>
        <a:sysClr val="windowText" lastClr="000000"/>
      </a:dk1>
      <a:lt1>
        <a:sysClr val="window" lastClr="FFFFFF"/>
      </a:lt1>
      <a:dk2>
        <a:srgbClr val="007626"/>
      </a:dk2>
      <a:lt2>
        <a:srgbClr val="5EAD35"/>
      </a:lt2>
      <a:accent1>
        <a:srgbClr val="009BD5"/>
      </a:accent1>
      <a:accent2>
        <a:srgbClr val="005F85"/>
      </a:accent2>
      <a:accent3>
        <a:srgbClr val="622F63"/>
      </a:accent3>
      <a:accent4>
        <a:srgbClr val="9D579A"/>
      </a:accent4>
      <a:accent5>
        <a:srgbClr val="FABB00"/>
      </a:accent5>
      <a:accent6>
        <a:srgbClr val="D78400"/>
      </a:accent6>
      <a:hlink>
        <a:srgbClr val="CE1F5E"/>
      </a:hlink>
      <a:folHlink>
        <a:srgbClr val="83053C"/>
      </a:folHlink>
    </a:clrScheme>
    <a:fontScheme name="UBA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A634C0F8990B4FA5A28423CE7FB4A9" ma:contentTypeVersion="1" ma:contentTypeDescription="Ein neues Dokument erstellen." ma:contentTypeScope="" ma:versionID="80fdba8696c7200d02d238ec7ae41c6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ee45120d40117fbde3e73d11faa343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68574F-9C6E-4121-8A44-A1DB1D709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9F97D0-CAB1-47C4-8874-4CB3A054FEE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7A963F-5FB0-45B0-A9F2-2C39C5EFE0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2264</Words>
  <Application>Microsoft Office PowerPoint</Application>
  <PresentationFormat>Breitbild</PresentationFormat>
  <Paragraphs>370</Paragraphs>
  <Slides>21</Slides>
  <Notes>21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Meta Offc</vt:lpstr>
      <vt:lpstr>Symbol</vt:lpstr>
      <vt:lpstr>Times New Roman</vt:lpstr>
      <vt:lpstr>Wingdings</vt:lpstr>
      <vt:lpstr>Präsentation blau</vt:lpstr>
      <vt:lpstr> 19. Trinkwasserfachtagung Donaueschingen</vt:lpstr>
      <vt:lpstr>Einleitung – Chemikalien und kein Ende</vt:lpstr>
      <vt:lpstr>Einleitung – Chemikalien und kein Ende</vt:lpstr>
      <vt:lpstr>Einleitung – Chemikalien und kein Ende</vt:lpstr>
      <vt:lpstr>Trinkwasserrelevante Stoffe</vt:lpstr>
      <vt:lpstr>Trinkwasserrelevante Stoffe</vt:lpstr>
      <vt:lpstr>Trinkwasserrelevante Stoffe</vt:lpstr>
      <vt:lpstr>Trinkwasserrelevante Stoffe</vt:lpstr>
      <vt:lpstr>Trinkwasserrelevante Stoffe</vt:lpstr>
      <vt:lpstr>Trinkwasserrelevante Stoffe</vt:lpstr>
      <vt:lpstr>Trinkwasserrelevante Stoffe</vt:lpstr>
      <vt:lpstr>Trinkwasserrelevante Stoffe</vt:lpstr>
      <vt:lpstr>Reicht die Betrachtung von physiko-chemischen Parametern (PMT /vPvM) aus?</vt:lpstr>
      <vt:lpstr>Reicht die Betrachtung von physiko-chemischen Parametern (PMT /vPvM) aus?</vt:lpstr>
      <vt:lpstr>Reicht die Betrachtung von physiko-chemischen Parametern (PMT /vPvM) aus?</vt:lpstr>
      <vt:lpstr>Reicht die Betrachtung von physiko-chemischen Parametern (PMT /vPvM) aus?</vt:lpstr>
      <vt:lpstr>Reicht die Betrachtung von physiko-chemischen Parametern (PMT /vPvM) aus?</vt:lpstr>
      <vt:lpstr>Einfache Modellierung auf der Basis von physiochemischen Parametern</vt:lpstr>
      <vt:lpstr>Blick in die Zukunft</vt:lpstr>
      <vt:lpstr>Fazit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UBA_PPT</dc:title>
  <dc:creator>UBA</dc:creator>
  <cp:lastModifiedBy>Simone Zimmermann</cp:lastModifiedBy>
  <cp:revision>922</cp:revision>
  <cp:lastPrinted>2023-02-09T14:00:46Z</cp:lastPrinted>
  <dcterms:created xsi:type="dcterms:W3CDTF">2013-11-18T20:15:17Z</dcterms:created>
  <dcterms:modified xsi:type="dcterms:W3CDTF">2024-03-21T07:33:13Z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0x01010029A634C0F8990B4FA5A28423CE7FB4A9</vt:lpwstr>
  </property>
</Properties>
</file>