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7" r:id="rId4"/>
  </p:sldMasterIdLst>
  <p:notesMasterIdLst>
    <p:notesMasterId r:id="rId23"/>
  </p:notesMasterIdLst>
  <p:handoutMasterIdLst>
    <p:handoutMasterId r:id="rId24"/>
  </p:handoutMasterIdLst>
  <p:sldIdLst>
    <p:sldId id="276" r:id="rId5"/>
    <p:sldId id="315" r:id="rId6"/>
    <p:sldId id="772" r:id="rId7"/>
    <p:sldId id="289" r:id="rId8"/>
    <p:sldId id="754" r:id="rId9"/>
    <p:sldId id="761" r:id="rId10"/>
    <p:sldId id="762" r:id="rId11"/>
    <p:sldId id="763" r:id="rId12"/>
    <p:sldId id="756" r:id="rId13"/>
    <p:sldId id="764" r:id="rId14"/>
    <p:sldId id="765" r:id="rId15"/>
    <p:sldId id="766" r:id="rId16"/>
    <p:sldId id="767" r:id="rId17"/>
    <p:sldId id="769" r:id="rId18"/>
    <p:sldId id="768" r:id="rId19"/>
    <p:sldId id="770" r:id="rId20"/>
    <p:sldId id="771" r:id="rId21"/>
    <p:sldId id="283" r:id="rId22"/>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3" userDrawn="1">
          <p15:clr>
            <a:srgbClr val="A4A3A4"/>
          </p15:clr>
        </p15:guide>
        <p15:guide id="2" orient="horz" pos="197" userDrawn="1">
          <p15:clr>
            <a:srgbClr val="A4A3A4"/>
          </p15:clr>
        </p15:guide>
        <p15:guide id="3" orient="horz" pos="4020" userDrawn="1">
          <p15:clr>
            <a:srgbClr val="A4A3A4"/>
          </p15:clr>
        </p15:guide>
        <p15:guide id="4" orient="horz" pos="663" userDrawn="1">
          <p15:clr>
            <a:srgbClr val="A4A3A4"/>
          </p15:clr>
        </p15:guide>
        <p15:guide id="5" orient="horz" pos="296" userDrawn="1">
          <p15:clr>
            <a:srgbClr val="A4A3A4"/>
          </p15:clr>
        </p15:guide>
        <p15:guide id="6" pos="348" userDrawn="1">
          <p15:clr>
            <a:srgbClr val="A4A3A4"/>
          </p15:clr>
        </p15:guide>
        <p15:guide id="7" pos="7333" userDrawn="1">
          <p15:clr>
            <a:srgbClr val="A4A3A4"/>
          </p15:clr>
        </p15:guide>
        <p15:guide id="8" pos="5473" userDrawn="1">
          <p15:clr>
            <a:srgbClr val="A4A3A4"/>
          </p15:clr>
        </p15:guide>
        <p15:guide id="9" pos="559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B7B9"/>
    <a:srgbClr val="9ACCCD"/>
    <a:srgbClr val="10446B"/>
    <a:srgbClr val="9C1E18"/>
    <a:srgbClr val="488B3B"/>
    <a:srgbClr val="739DA4"/>
    <a:srgbClr val="009BD5"/>
    <a:srgbClr val="FFA78B"/>
    <a:srgbClr val="C9F1FF"/>
    <a:srgbClr val="005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963" autoAdjust="0"/>
    <p:restoredTop sz="86061" autoAdjust="0"/>
  </p:normalViewPr>
  <p:slideViewPr>
    <p:cSldViewPr showGuides="1">
      <p:cViewPr varScale="1">
        <p:scale>
          <a:sx n="96" d="100"/>
          <a:sy n="96" d="100"/>
        </p:scale>
        <p:origin x="1728" y="84"/>
      </p:cViewPr>
      <p:guideLst>
        <p:guide orient="horz" pos="943"/>
        <p:guide orient="horz" pos="197"/>
        <p:guide orient="horz" pos="4020"/>
        <p:guide orient="horz" pos="663"/>
        <p:guide orient="horz" pos="296"/>
        <p:guide pos="348"/>
        <p:guide pos="7333"/>
        <p:guide pos="5473"/>
        <p:guide pos="5593"/>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2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7A9F52B-BEBA-4AF5-8635-402E3EE5CB13}" type="datetimeFigureOut">
              <a:rPr lang="de-DE" smtClean="0"/>
              <a:t>21.03.2024</a:t>
            </a:fld>
            <a:endParaRPr lang="de-DE"/>
          </a:p>
        </p:txBody>
      </p:sp>
      <p:sp>
        <p:nvSpPr>
          <p:cNvPr id="4" name="Fußzeilenplatzhalt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67CEF4E-2CDE-4F57-B36C-027BEEF8A1E7}" type="slidenum">
              <a:rPr lang="de-DE" smtClean="0"/>
              <a:t>‹Nr.›</a:t>
            </a:fld>
            <a:endParaRPr lang="de-DE"/>
          </a:p>
        </p:txBody>
      </p:sp>
    </p:spTree>
    <p:extLst>
      <p:ext uri="{BB962C8B-B14F-4D97-AF65-F5344CB8AC3E}">
        <p14:creationId xmlns:p14="http://schemas.microsoft.com/office/powerpoint/2010/main" val="126311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D0D62C4-CDB2-4712-8CCA-F90B6B7FF2C3}" type="datetimeFigureOut">
              <a:rPr lang="de-DE" smtClean="0"/>
              <a:pPr/>
              <a:t>21.03.2024</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91847CE-969E-4988-BC95-A364F6CD5850}" type="slidenum">
              <a:rPr lang="de-DE" smtClean="0"/>
              <a:pPr/>
              <a:t>‹Nr.›</a:t>
            </a:fld>
            <a:endParaRPr lang="de-DE"/>
          </a:p>
        </p:txBody>
      </p:sp>
    </p:spTree>
    <p:extLst>
      <p:ext uri="{BB962C8B-B14F-4D97-AF65-F5344CB8AC3E}">
        <p14:creationId xmlns:p14="http://schemas.microsoft.com/office/powerpoint/2010/main" val="373933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91847CE-969E-4988-BC95-A364F6CD5850}" type="slidenum">
              <a:rPr lang="de-DE" smtClean="0"/>
              <a:pPr/>
              <a:t>0</a:t>
            </a:fld>
            <a:endParaRPr lang="de-DE"/>
          </a:p>
        </p:txBody>
      </p:sp>
    </p:spTree>
    <p:extLst>
      <p:ext uri="{BB962C8B-B14F-4D97-AF65-F5344CB8AC3E}">
        <p14:creationId xmlns:p14="http://schemas.microsoft.com/office/powerpoint/2010/main" val="3267351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9</a:t>
            </a:fld>
            <a:endParaRPr lang="de-DE"/>
          </a:p>
        </p:txBody>
      </p:sp>
    </p:spTree>
    <p:extLst>
      <p:ext uri="{BB962C8B-B14F-4D97-AF65-F5344CB8AC3E}">
        <p14:creationId xmlns:p14="http://schemas.microsoft.com/office/powerpoint/2010/main" val="453482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10</a:t>
            </a:fld>
            <a:endParaRPr lang="de-DE"/>
          </a:p>
        </p:txBody>
      </p:sp>
    </p:spTree>
    <p:extLst>
      <p:ext uri="{BB962C8B-B14F-4D97-AF65-F5344CB8AC3E}">
        <p14:creationId xmlns:p14="http://schemas.microsoft.com/office/powerpoint/2010/main" val="565100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11</a:t>
            </a:fld>
            <a:endParaRPr lang="de-DE"/>
          </a:p>
        </p:txBody>
      </p:sp>
    </p:spTree>
    <p:extLst>
      <p:ext uri="{BB962C8B-B14F-4D97-AF65-F5344CB8AC3E}">
        <p14:creationId xmlns:p14="http://schemas.microsoft.com/office/powerpoint/2010/main" val="203429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Um die Komplexität zu verdeutlichen …</a:t>
            </a:r>
            <a:endParaRPr lang="en-NL"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12</a:t>
            </a:fld>
            <a:endParaRPr lang="de-DE"/>
          </a:p>
        </p:txBody>
      </p:sp>
    </p:spTree>
    <p:extLst>
      <p:ext uri="{BB962C8B-B14F-4D97-AF65-F5344CB8AC3E}">
        <p14:creationId xmlns:p14="http://schemas.microsoft.com/office/powerpoint/2010/main" val="3052615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13</a:t>
            </a:fld>
            <a:endParaRPr lang="de-DE"/>
          </a:p>
        </p:txBody>
      </p:sp>
    </p:spTree>
    <p:extLst>
      <p:ext uri="{BB962C8B-B14F-4D97-AF65-F5344CB8AC3E}">
        <p14:creationId xmlns:p14="http://schemas.microsoft.com/office/powerpoint/2010/main" val="2093623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14</a:t>
            </a:fld>
            <a:endParaRPr lang="de-DE"/>
          </a:p>
        </p:txBody>
      </p:sp>
    </p:spTree>
    <p:extLst>
      <p:ext uri="{BB962C8B-B14F-4D97-AF65-F5344CB8AC3E}">
        <p14:creationId xmlns:p14="http://schemas.microsoft.com/office/powerpoint/2010/main" val="392010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15</a:t>
            </a:fld>
            <a:endParaRPr lang="de-DE"/>
          </a:p>
        </p:txBody>
      </p:sp>
    </p:spTree>
    <p:extLst>
      <p:ext uri="{BB962C8B-B14F-4D97-AF65-F5344CB8AC3E}">
        <p14:creationId xmlns:p14="http://schemas.microsoft.com/office/powerpoint/2010/main" val="262906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16</a:t>
            </a:fld>
            <a:endParaRPr lang="de-DE"/>
          </a:p>
        </p:txBody>
      </p:sp>
    </p:spTree>
    <p:extLst>
      <p:ext uri="{BB962C8B-B14F-4D97-AF65-F5344CB8AC3E}">
        <p14:creationId xmlns:p14="http://schemas.microsoft.com/office/powerpoint/2010/main" val="4264769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91847CE-969E-4988-BC95-A364F6CD5850}" type="slidenum">
              <a:rPr lang="de-DE" smtClean="0"/>
              <a:pPr/>
              <a:t>17</a:t>
            </a:fld>
            <a:endParaRPr lang="de-DE"/>
          </a:p>
        </p:txBody>
      </p:sp>
    </p:spTree>
    <p:extLst>
      <p:ext uri="{BB962C8B-B14F-4D97-AF65-F5344CB8AC3E}">
        <p14:creationId xmlns:p14="http://schemas.microsoft.com/office/powerpoint/2010/main" val="163610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1</a:t>
            </a:fld>
            <a:endParaRPr lang="de-DE"/>
          </a:p>
        </p:txBody>
      </p:sp>
    </p:spTree>
    <p:extLst>
      <p:ext uri="{BB962C8B-B14F-4D97-AF65-F5344CB8AC3E}">
        <p14:creationId xmlns:p14="http://schemas.microsoft.com/office/powerpoint/2010/main" val="360142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2</a:t>
            </a:fld>
            <a:endParaRPr lang="de-DE"/>
          </a:p>
        </p:txBody>
      </p:sp>
    </p:spTree>
    <p:extLst>
      <p:ext uri="{BB962C8B-B14F-4D97-AF65-F5344CB8AC3E}">
        <p14:creationId xmlns:p14="http://schemas.microsoft.com/office/powerpoint/2010/main" val="195352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PFAS werden auch in der EU-Chemikalienstrategie für Nachhaltigkeit adressiert. Sie ist Teil des EU-Ziels „Null Umweltverschmutzung“, einer zentralen Verpflichtung des europäischen Grünen Deals.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3</a:t>
            </a:fld>
            <a:endParaRPr lang="de-DE"/>
          </a:p>
        </p:txBody>
      </p:sp>
    </p:spTree>
    <p:extLst>
      <p:ext uri="{BB962C8B-B14F-4D97-AF65-F5344CB8AC3E}">
        <p14:creationId xmlns:p14="http://schemas.microsoft.com/office/powerpoint/2010/main" val="32884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4</a:t>
            </a:fld>
            <a:endParaRPr lang="de-DE"/>
          </a:p>
        </p:txBody>
      </p:sp>
    </p:spTree>
    <p:extLst>
      <p:ext uri="{BB962C8B-B14F-4D97-AF65-F5344CB8AC3E}">
        <p14:creationId xmlns:p14="http://schemas.microsoft.com/office/powerpoint/2010/main" val="4272305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5</a:t>
            </a:fld>
            <a:endParaRPr lang="de-DE"/>
          </a:p>
        </p:txBody>
      </p:sp>
    </p:spTree>
    <p:extLst>
      <p:ext uri="{BB962C8B-B14F-4D97-AF65-F5344CB8AC3E}">
        <p14:creationId xmlns:p14="http://schemas.microsoft.com/office/powerpoint/2010/main" val="159285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Thermische Verwertung – weitere Untersuchungen erforderlich, insbesondere der Abgase</a:t>
            </a:r>
            <a:endParaRPr lang="en-NL"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6</a:t>
            </a:fld>
            <a:endParaRPr lang="de-DE"/>
          </a:p>
        </p:txBody>
      </p:sp>
    </p:spTree>
    <p:extLst>
      <p:ext uri="{BB962C8B-B14F-4D97-AF65-F5344CB8AC3E}">
        <p14:creationId xmlns:p14="http://schemas.microsoft.com/office/powerpoint/2010/main" val="92074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7</a:t>
            </a:fld>
            <a:endParaRPr lang="de-DE"/>
          </a:p>
        </p:txBody>
      </p:sp>
    </p:spTree>
    <p:extLst>
      <p:ext uri="{BB962C8B-B14F-4D97-AF65-F5344CB8AC3E}">
        <p14:creationId xmlns:p14="http://schemas.microsoft.com/office/powerpoint/2010/main" val="293957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noProof="0" dirty="0"/>
              <a:t>Ubiquitäre Verbreitung, LRTP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8</a:t>
            </a:fld>
            <a:endParaRPr lang="de-DE"/>
          </a:p>
        </p:txBody>
      </p:sp>
    </p:spTree>
    <p:extLst>
      <p:ext uri="{BB962C8B-B14F-4D97-AF65-F5344CB8AC3E}">
        <p14:creationId xmlns:p14="http://schemas.microsoft.com/office/powerpoint/2010/main" val="397429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8" name="Rechteck 7"/>
          <p:cNvSpPr/>
          <p:nvPr userDrawn="1"/>
        </p:nvSpPr>
        <p:spPr>
          <a:xfrm>
            <a:off x="179999" y="180000"/>
            <a:ext cx="11833200" cy="64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7" name="Rechteck 6"/>
          <p:cNvSpPr/>
          <p:nvPr userDrawn="1"/>
        </p:nvSpPr>
        <p:spPr>
          <a:xfrm>
            <a:off x="12012000" y="534391"/>
            <a:ext cx="180000"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12" name="Textfeld 11"/>
          <p:cNvSpPr txBox="1"/>
          <p:nvPr userDrawn="1"/>
        </p:nvSpPr>
        <p:spPr>
          <a:xfrm>
            <a:off x="517088" y="1076547"/>
            <a:ext cx="3525209" cy="307777"/>
          </a:xfrm>
          <a:prstGeom prst="rect">
            <a:avLst/>
          </a:prstGeom>
          <a:noFill/>
        </p:spPr>
        <p:txBody>
          <a:bodyPr wrap="square" lIns="0" tIns="0" rIns="0" bIns="0" rtlCol="0">
            <a:spAutoFit/>
          </a:bodyPr>
          <a:lstStyle/>
          <a:p>
            <a:r>
              <a:rPr lang="en-GB" sz="2000" spc="-30" baseline="0" noProof="0" dirty="0" err="1">
                <a:solidFill>
                  <a:schemeClr val="bg1"/>
                </a:solidFill>
                <a:latin typeface="Calibri" panose="020F0502020204030204" pitchFamily="34" charset="0"/>
              </a:rPr>
              <a:t>Für</a:t>
            </a:r>
            <a:r>
              <a:rPr lang="en-GB" sz="2000" spc="-30" baseline="0" noProof="0" dirty="0">
                <a:solidFill>
                  <a:schemeClr val="bg1"/>
                </a:solidFill>
                <a:latin typeface="Calibri" panose="020F0502020204030204" pitchFamily="34" charset="0"/>
              </a:rPr>
              <a:t> Mensch und Umwelt</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accent1"/>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sp>
        <p:nvSpPr>
          <p:cNvPr id="18" name="Bildplatzhalter 6"/>
          <p:cNvSpPr>
            <a:spLocks noGrp="1"/>
          </p:cNvSpPr>
          <p:nvPr>
            <p:ph type="pic" sz="quarter" idx="11" hasCustomPrompt="1"/>
          </p:nvPr>
        </p:nvSpPr>
        <p:spPr>
          <a:xfrm>
            <a:off x="7696799" y="532800"/>
            <a:ext cx="4316400" cy="1079500"/>
          </a:xfrm>
        </p:spPr>
        <p:txBody>
          <a:bodyPr/>
          <a:lstStyle>
            <a:lvl1pPr>
              <a:defRPr/>
            </a:lvl1pPr>
          </a:lstStyle>
          <a:p>
            <a:r>
              <a:rPr lang="de-DE" dirty="0"/>
              <a:t>Logo + </a:t>
            </a:r>
            <a:r>
              <a:rPr lang="de-DE" dirty="0" err="1"/>
              <a:t>Sublogo</a:t>
            </a:r>
            <a:endParaRPr lang="de-DE" dirty="0"/>
          </a:p>
        </p:txBody>
      </p:sp>
      <p:grpSp>
        <p:nvGrpSpPr>
          <p:cNvPr id="9" name="Gruppieren 8">
            <a:extLst>
              <a:ext uri="{FF2B5EF4-FFF2-40B4-BE49-F238E27FC236}">
                <a16:creationId xmlns:a16="http://schemas.microsoft.com/office/drawing/2014/main" id="{A32219C3-1E89-4204-9381-0BDACCA40F76}"/>
              </a:ext>
            </a:extLst>
          </p:cNvPr>
          <p:cNvGrpSpPr>
            <a:grpSpLocks noChangeAspect="1"/>
          </p:cNvGrpSpPr>
          <p:nvPr userDrawn="1"/>
        </p:nvGrpSpPr>
        <p:grpSpPr>
          <a:xfrm>
            <a:off x="9852895" y="534880"/>
            <a:ext cx="2159105" cy="1080000"/>
            <a:chOff x="14785976" y="27157354"/>
            <a:chExt cx="5086351" cy="2544762"/>
          </a:xfrm>
        </p:grpSpPr>
        <p:sp>
          <p:nvSpPr>
            <p:cNvPr id="10" name="Rectangle 6">
              <a:extLst>
                <a:ext uri="{FF2B5EF4-FFF2-40B4-BE49-F238E27FC236}">
                  <a16:creationId xmlns:a16="http://schemas.microsoft.com/office/drawing/2014/main" id="{D8760005-962A-48BD-B4A8-CFECA3099D60}"/>
                </a:ext>
              </a:extLst>
            </p:cNvPr>
            <p:cNvSpPr>
              <a:spLocks noChangeArrowheads="1"/>
            </p:cNvSpPr>
            <p:nvPr/>
          </p:nvSpPr>
          <p:spPr bwMode="auto">
            <a:xfrm>
              <a:off x="14785976" y="27157354"/>
              <a:ext cx="5086351" cy="254476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1" name="Freeform 7">
              <a:extLst>
                <a:ext uri="{FF2B5EF4-FFF2-40B4-BE49-F238E27FC236}">
                  <a16:creationId xmlns:a16="http://schemas.microsoft.com/office/drawing/2014/main" id="{384002C3-2510-462B-84CC-622FB6091255}"/>
                </a:ext>
              </a:extLst>
            </p:cNvPr>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13" name="Freeform 8">
              <a:extLst>
                <a:ext uri="{FF2B5EF4-FFF2-40B4-BE49-F238E27FC236}">
                  <a16:creationId xmlns:a16="http://schemas.microsoft.com/office/drawing/2014/main" id="{B78866E8-C60A-4C9F-9ED4-CD32EDB0F009}"/>
                </a:ext>
              </a:extLst>
            </p:cNvPr>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14" name="Freeform 9">
              <a:extLst>
                <a:ext uri="{FF2B5EF4-FFF2-40B4-BE49-F238E27FC236}">
                  <a16:creationId xmlns:a16="http://schemas.microsoft.com/office/drawing/2014/main" id="{FDF52253-A3FD-450B-847B-D02792B877D2}"/>
                </a:ext>
              </a:extLst>
            </p:cNvPr>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spTree>
    <p:extLst>
      <p:ext uri="{BB962C8B-B14F-4D97-AF65-F5344CB8AC3E}">
        <p14:creationId xmlns:p14="http://schemas.microsoft.com/office/powerpoint/2010/main" val="220735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englisch">
    <p:spTree>
      <p:nvGrpSpPr>
        <p:cNvPr id="1" name=""/>
        <p:cNvGrpSpPr/>
        <p:nvPr/>
      </p:nvGrpSpPr>
      <p:grpSpPr>
        <a:xfrm>
          <a:off x="0" y="0"/>
          <a:ext cx="0" cy="0"/>
          <a:chOff x="0" y="0"/>
          <a:chExt cx="0" cy="0"/>
        </a:xfrm>
      </p:grpSpPr>
      <p:sp>
        <p:nvSpPr>
          <p:cNvPr id="9" name="Rechteck 8"/>
          <p:cNvSpPr/>
          <p:nvPr userDrawn="1"/>
        </p:nvSpPr>
        <p:spPr>
          <a:xfrm>
            <a:off x="179999" y="180000"/>
            <a:ext cx="11833200" cy="64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10" name="Rechteck 9"/>
          <p:cNvSpPr/>
          <p:nvPr userDrawn="1"/>
        </p:nvSpPr>
        <p:spPr>
          <a:xfrm>
            <a:off x="12012000" y="534391"/>
            <a:ext cx="180000"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17087" y="1076547"/>
            <a:ext cx="4330775"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German Environment Agency</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accent1"/>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sp>
        <p:nvSpPr>
          <p:cNvPr id="11" name="Bildplatzhalter 6"/>
          <p:cNvSpPr>
            <a:spLocks noGrp="1"/>
          </p:cNvSpPr>
          <p:nvPr>
            <p:ph type="pic" sz="quarter" idx="11" hasCustomPrompt="1"/>
          </p:nvPr>
        </p:nvSpPr>
        <p:spPr>
          <a:xfrm>
            <a:off x="7696799" y="532800"/>
            <a:ext cx="4316400" cy="1079500"/>
          </a:xfrm>
        </p:spPr>
        <p:txBody>
          <a:bodyPr/>
          <a:lstStyle>
            <a:lvl1pPr>
              <a:defRPr/>
            </a:lvl1pPr>
          </a:lstStyle>
          <a:p>
            <a:r>
              <a:rPr lang="de-DE" dirty="0"/>
              <a:t>Logo + </a:t>
            </a:r>
            <a:r>
              <a:rPr lang="de-DE" dirty="0" err="1"/>
              <a:t>Sublogo</a:t>
            </a:r>
            <a:endParaRPr lang="de-DE" dirty="0"/>
          </a:p>
        </p:txBody>
      </p:sp>
    </p:spTree>
    <p:extLst>
      <p:ext uri="{BB962C8B-B14F-4D97-AF65-F5344CB8AC3E}">
        <p14:creationId xmlns:p14="http://schemas.microsoft.com/office/powerpoint/2010/main" val="360355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3" name="Inhaltsplatzhalter 2"/>
          <p:cNvSpPr>
            <a:spLocks noGrp="1"/>
          </p:cNvSpPr>
          <p:nvPr>
            <p:ph idx="1"/>
          </p:nvPr>
        </p:nvSpPr>
        <p:spPr>
          <a:xfrm>
            <a:off x="552000" y="1494000"/>
            <a:ext cx="10972800" cy="4525963"/>
          </a:xfrm>
          <a:prstGeom prst="rect">
            <a:avLst/>
          </a:prstGeom>
        </p:spPr>
        <p:txBody>
          <a:bodyPr lIns="0" tIns="0" rIns="0" bIns="0">
            <a:normAutofit/>
          </a:bodyPr>
          <a:lstStyle>
            <a:lvl1pPr marL="216000" indent="-216000">
              <a:lnSpc>
                <a:spcPct val="120000"/>
              </a:lnSpc>
              <a:spcBef>
                <a:spcPts val="0"/>
              </a:spcBef>
              <a:buFont typeface="+mj-lt"/>
              <a:buNone/>
              <a:defRPr sz="1500" b="1" cap="all" baseline="0"/>
            </a:lvl1pPr>
            <a:lvl2pPr marL="0" indent="0">
              <a:lnSpc>
                <a:spcPct val="120000"/>
              </a:lnSpc>
              <a:spcBef>
                <a:spcPts val="0"/>
              </a:spcBef>
              <a:buSzPct val="100000"/>
              <a:buFont typeface="Meta Offc" pitchFamily="34" charset="0"/>
              <a:buNone/>
              <a:defRPr sz="1500"/>
            </a:lvl2pPr>
            <a:lvl3pPr marL="576000" indent="-360000">
              <a:lnSpc>
                <a:spcPct val="120000"/>
              </a:lnSpc>
              <a:spcBef>
                <a:spcPts val="0"/>
              </a:spcBef>
              <a:buFont typeface="Meta Offc" pitchFamily="34" charset="0"/>
              <a:buNone/>
              <a:defRPr sz="1500"/>
            </a:lvl3pPr>
            <a:lvl4pPr marL="576000" indent="-360000">
              <a:lnSpc>
                <a:spcPct val="120000"/>
              </a:lnSpc>
              <a:spcBef>
                <a:spcPts val="0"/>
              </a:spcBef>
              <a:buFont typeface="Symbol" pitchFamily="18" charset="2"/>
              <a:buNone/>
              <a:defRPr lang="de-DE" sz="1500" kern="1200" dirty="0" smtClean="0">
                <a:solidFill>
                  <a:schemeClr val="tx1"/>
                </a:solidFill>
                <a:latin typeface="Calibri" panose="020F0502020204030204" pitchFamily="34" charset="0"/>
                <a:ea typeface="+mn-ea"/>
                <a:cs typeface="+mn-cs"/>
              </a:defRPr>
            </a:lvl4pPr>
            <a:lvl5pPr marL="576000" indent="-360000">
              <a:lnSpc>
                <a:spcPct val="120000"/>
              </a:lnSpc>
              <a:spcBef>
                <a:spcPts val="0"/>
              </a:spcBef>
              <a:buFont typeface="+mj-lt"/>
              <a:buNone/>
              <a:defRPr sz="1500"/>
            </a:lvl5pPr>
          </a:lstStyle>
          <a:p>
            <a:pPr lvl="0"/>
            <a:r>
              <a:rPr lang="de-DE" dirty="0"/>
              <a:t>Textmasterformate durch Klicken bearbeiten</a:t>
            </a:r>
          </a:p>
          <a:p>
            <a:pPr lvl="4"/>
            <a:r>
              <a:rPr lang="de-DE" dirty="0"/>
              <a:t>Zweite Ebene</a:t>
            </a:r>
          </a:p>
          <a:p>
            <a:pPr lvl="2"/>
            <a:r>
              <a:rPr lang="de-DE" dirty="0"/>
              <a:t>Dritte Ebene</a:t>
            </a:r>
          </a:p>
          <a:p>
            <a:pPr lvl="3"/>
            <a:r>
              <a:rPr lang="de-DE" dirty="0"/>
              <a:t>Vierte Ebene</a:t>
            </a:r>
          </a:p>
        </p:txBody>
      </p:sp>
      <p:sp>
        <p:nvSpPr>
          <p:cNvPr id="4" name="Datumsplatzhalter 3"/>
          <p:cNvSpPr>
            <a:spLocks noGrp="1"/>
          </p:cNvSpPr>
          <p:nvPr>
            <p:ph type="dt" sz="half" idx="10"/>
          </p:nvPr>
        </p:nvSpPr>
        <p:spPr/>
        <p:txBody>
          <a:bodyPr/>
          <a:lstStyle/>
          <a:p>
            <a:r>
              <a:rPr lang="de-DE" dirty="0"/>
              <a:t>21.03.2024</a:t>
            </a:r>
          </a:p>
        </p:txBody>
      </p:sp>
      <p:sp>
        <p:nvSpPr>
          <p:cNvPr id="5" name="Fußzeilenplatzhalter 4"/>
          <p:cNvSpPr>
            <a:spLocks noGrp="1"/>
          </p:cNvSpPr>
          <p:nvPr>
            <p:ph type="ftr" sz="quarter" idx="11"/>
          </p:nvPr>
        </p:nvSpPr>
        <p:spPr/>
        <p:txBody>
          <a:bodyPr/>
          <a:lstStyle/>
          <a:p>
            <a:r>
              <a:rPr lang="de-DE" dirty="0"/>
              <a:t>19. Trinkwasserfachtagung Donaueschingen</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1" y="288000"/>
            <a:ext cx="10943167" cy="230400"/>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Tree>
    <p:extLst>
      <p:ext uri="{BB962C8B-B14F-4D97-AF65-F5344CB8AC3E}">
        <p14:creationId xmlns:p14="http://schemas.microsoft.com/office/powerpoint/2010/main" val="194705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el und Inhalt">
    <p:spTree>
      <p:nvGrpSpPr>
        <p:cNvPr id="1" name=""/>
        <p:cNvGrpSpPr/>
        <p:nvPr/>
      </p:nvGrpSpPr>
      <p:grpSpPr>
        <a:xfrm>
          <a:off x="0" y="0"/>
          <a:ext cx="0" cy="0"/>
          <a:chOff x="0" y="0"/>
          <a:chExt cx="0" cy="0"/>
        </a:xfrm>
      </p:grpSpPr>
      <p:sp>
        <p:nvSpPr>
          <p:cNvPr id="8" name="Textplatzhalter 7"/>
          <p:cNvSpPr>
            <a:spLocks noGrp="1"/>
          </p:cNvSpPr>
          <p:nvPr>
            <p:ph type="body" sz="quarter" idx="13" hasCustomPrompt="1"/>
          </p:nvPr>
        </p:nvSpPr>
        <p:spPr>
          <a:xfrm>
            <a:off x="552001"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4"/>
            <a:ext cx="2715683"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accent1"/>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9" name="Inhaltsplatzhalter 8"/>
          <p:cNvSpPr>
            <a:spLocks noGrp="1"/>
          </p:cNvSpPr>
          <p:nvPr>
            <p:ph sz="quarter" idx="15"/>
          </p:nvPr>
        </p:nvSpPr>
        <p:spPr>
          <a:xfrm>
            <a:off x="552000" y="1494000"/>
            <a:ext cx="8136000" cy="48672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itel 15">
            <a:extLst>
              <a:ext uri="{FF2B5EF4-FFF2-40B4-BE49-F238E27FC236}">
                <a16:creationId xmlns:a16="http://schemas.microsoft.com/office/drawing/2014/main" id="{F740394E-D60A-4A6F-A6F4-0B15249E8A60}"/>
              </a:ext>
            </a:extLst>
          </p:cNvPr>
          <p:cNvSpPr>
            <a:spLocks noGrp="1"/>
          </p:cNvSpPr>
          <p:nvPr>
            <p:ph type="title"/>
          </p:nvPr>
        </p:nvSpPr>
        <p:spPr/>
        <p:txBody>
          <a:bodyPr/>
          <a:lstStyle/>
          <a:p>
            <a:r>
              <a:rPr lang="de-DE"/>
              <a:t>Mastertitelformat bearbeiten</a:t>
            </a:r>
          </a:p>
        </p:txBody>
      </p:sp>
      <p:sp>
        <p:nvSpPr>
          <p:cNvPr id="17" name="Datumsplatzhalter 16">
            <a:extLst>
              <a:ext uri="{FF2B5EF4-FFF2-40B4-BE49-F238E27FC236}">
                <a16:creationId xmlns:a16="http://schemas.microsoft.com/office/drawing/2014/main" id="{C821C552-C960-4627-98B5-B9C5DA0A0AE1}"/>
              </a:ext>
            </a:extLst>
          </p:cNvPr>
          <p:cNvSpPr>
            <a:spLocks noGrp="1"/>
          </p:cNvSpPr>
          <p:nvPr>
            <p:ph type="dt" sz="half" idx="16"/>
          </p:nvPr>
        </p:nvSpPr>
        <p:spPr/>
        <p:txBody>
          <a:bodyPr/>
          <a:lstStyle/>
          <a:p>
            <a:r>
              <a:rPr lang="de-DE"/>
              <a:t>13.02.2023</a:t>
            </a:r>
            <a:endParaRPr lang="de-DE" dirty="0"/>
          </a:p>
        </p:txBody>
      </p:sp>
      <p:sp>
        <p:nvSpPr>
          <p:cNvPr id="18" name="Fußzeilenplatzhalter 17">
            <a:extLst>
              <a:ext uri="{FF2B5EF4-FFF2-40B4-BE49-F238E27FC236}">
                <a16:creationId xmlns:a16="http://schemas.microsoft.com/office/drawing/2014/main" id="{B19B96C4-476A-4387-9BD2-921694F5E313}"/>
              </a:ext>
            </a:extLst>
          </p:cNvPr>
          <p:cNvSpPr>
            <a:spLocks noGrp="1"/>
          </p:cNvSpPr>
          <p:nvPr>
            <p:ph type="ftr" sz="quarter" idx="17"/>
          </p:nvPr>
        </p:nvSpPr>
        <p:spPr/>
        <p:txBody>
          <a:bodyPr/>
          <a:lstStyle/>
          <a:p>
            <a:r>
              <a:rPr lang="en-US"/>
              <a:t>Workshop on CMS - ECHA methodology to prioritise chemicals for prevention or control of emissions</a:t>
            </a:r>
            <a:endParaRPr lang="de-DE" dirty="0"/>
          </a:p>
        </p:txBody>
      </p:sp>
      <p:sp>
        <p:nvSpPr>
          <p:cNvPr id="19" name="Foliennummernplatzhalter 18">
            <a:extLst>
              <a:ext uri="{FF2B5EF4-FFF2-40B4-BE49-F238E27FC236}">
                <a16:creationId xmlns:a16="http://schemas.microsoft.com/office/drawing/2014/main" id="{2E38E0BC-1E36-466B-B6B9-2915BA5F31BE}"/>
              </a:ext>
            </a:extLst>
          </p:cNvPr>
          <p:cNvSpPr>
            <a:spLocks noGrp="1"/>
          </p:cNvSpPr>
          <p:nvPr>
            <p:ph type="sldNum" sz="quarter" idx="18"/>
          </p:nvPr>
        </p:nvSpPr>
        <p:spPr/>
        <p:txBody>
          <a:bodyPr/>
          <a:lstStyle/>
          <a:p>
            <a:fld id="{4F0D2E71-061B-4E4D-BF94-C6A9FAAAA5EA}" type="slidenum">
              <a:rPr lang="de-DE" smtClean="0"/>
              <a:pPr/>
              <a:t>‹Nr.›</a:t>
            </a:fld>
            <a:endParaRPr lang="de-DE" dirty="0"/>
          </a:p>
        </p:txBody>
      </p:sp>
    </p:spTree>
    <p:extLst>
      <p:ext uri="{BB962C8B-B14F-4D97-AF65-F5344CB8AC3E}">
        <p14:creationId xmlns:p14="http://schemas.microsoft.com/office/powerpoint/2010/main" val="134015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r>
              <a:rPr lang="de-DE"/>
              <a:t>13.02.2023</a:t>
            </a:r>
          </a:p>
        </p:txBody>
      </p:sp>
      <p:sp>
        <p:nvSpPr>
          <p:cNvPr id="5" name="Fußzeilenplatzhalter 4"/>
          <p:cNvSpPr>
            <a:spLocks noGrp="1"/>
          </p:cNvSpPr>
          <p:nvPr>
            <p:ph type="ftr" sz="quarter" idx="11"/>
          </p:nvPr>
        </p:nvSpPr>
        <p:spPr/>
        <p:txBody>
          <a:bodyPr/>
          <a:lstStyle/>
          <a:p>
            <a:r>
              <a:rPr lang="en-US"/>
              <a:t>Workshop on CMS - ECHA methodology to prioritise chemicals for prevention or control of emissions</a:t>
            </a:r>
            <a:endParaRPr lang="de-DE"/>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1"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6" y="1497014"/>
            <a:ext cx="2714400"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accent1"/>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11" name="Diagrammplatzhalter 10"/>
          <p:cNvSpPr>
            <a:spLocks noGrp="1"/>
          </p:cNvSpPr>
          <p:nvPr>
            <p:ph type="chart" sz="quarter" idx="15"/>
          </p:nvPr>
        </p:nvSpPr>
        <p:spPr>
          <a:xfrm>
            <a:off x="552451" y="1497014"/>
            <a:ext cx="8136467" cy="4865687"/>
          </a:xfrm>
          <a:prstGeom prst="rect">
            <a:avLst/>
          </a:prstGeom>
        </p:spPr>
        <p:txBody>
          <a:bodyPr/>
          <a:lstStyle/>
          <a:p>
            <a:endParaRPr lang="de-DE" dirty="0"/>
          </a:p>
        </p:txBody>
      </p:sp>
    </p:spTree>
    <p:extLst>
      <p:ext uri="{BB962C8B-B14F-4D97-AF65-F5344CB8AC3E}">
        <p14:creationId xmlns:p14="http://schemas.microsoft.com/office/powerpoint/2010/main" val="373304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r>
              <a:rPr lang="de-DE"/>
              <a:t>13.02.2023</a:t>
            </a:r>
          </a:p>
        </p:txBody>
      </p:sp>
      <p:sp>
        <p:nvSpPr>
          <p:cNvPr id="5" name="Fußzeilenplatzhalter 4"/>
          <p:cNvSpPr>
            <a:spLocks noGrp="1"/>
          </p:cNvSpPr>
          <p:nvPr>
            <p:ph type="ftr" sz="quarter" idx="11"/>
          </p:nvPr>
        </p:nvSpPr>
        <p:spPr/>
        <p:txBody>
          <a:bodyPr/>
          <a:lstStyle/>
          <a:p>
            <a:r>
              <a:rPr lang="en-US"/>
              <a:t>Workshop on CMS - ECHA methodology to prioritise chemicals for prevention or control of emissions</a:t>
            </a:r>
            <a:endParaRPr lang="de-DE"/>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1"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4721630" y="1497012"/>
            <a:ext cx="6873471" cy="3902400"/>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8"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9" name="Inhaltsplatzhalter 8"/>
          <p:cNvSpPr>
            <a:spLocks noGrp="1"/>
          </p:cNvSpPr>
          <p:nvPr>
            <p:ph sz="quarter" idx="16"/>
          </p:nvPr>
        </p:nvSpPr>
        <p:spPr>
          <a:xfrm>
            <a:off x="552451" y="1494000"/>
            <a:ext cx="39888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4626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mehrer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r>
              <a:rPr lang="de-DE"/>
              <a:t>13.02.2023</a:t>
            </a:r>
            <a:endParaRPr lang="de-DE" dirty="0"/>
          </a:p>
        </p:txBody>
      </p:sp>
      <p:sp>
        <p:nvSpPr>
          <p:cNvPr id="5" name="Fußzeilenplatzhalter 4"/>
          <p:cNvSpPr>
            <a:spLocks noGrp="1"/>
          </p:cNvSpPr>
          <p:nvPr>
            <p:ph type="ftr" sz="quarter" idx="11"/>
          </p:nvPr>
        </p:nvSpPr>
        <p:spPr/>
        <p:txBody>
          <a:bodyPr/>
          <a:lstStyle/>
          <a:p>
            <a:r>
              <a:rPr lang="en-US"/>
              <a:t>Workshop on CMS - ECHA methodology to prioritise chemicals for prevention or control of emissions</a:t>
            </a:r>
            <a:endParaRPr lang="de-DE"/>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1"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1" y="1497012"/>
            <a:ext cx="3984000" cy="2232000"/>
          </a:xfrm>
          <a:prstGeom prst="rect">
            <a:avLst/>
          </a:prstGeom>
        </p:spPr>
        <p:txBody>
          <a:bodyPr/>
          <a:lstStyle/>
          <a:p>
            <a:endParaRPr lang="de-DE" dirty="0"/>
          </a:p>
        </p:txBody>
      </p:sp>
      <p:sp>
        <p:nvSpPr>
          <p:cNvPr id="13" name="Textplatzhalter 12"/>
          <p:cNvSpPr>
            <a:spLocks noGrp="1"/>
          </p:cNvSpPr>
          <p:nvPr>
            <p:ph type="body" sz="quarter" idx="15" hasCustomPrompt="1"/>
          </p:nvPr>
        </p:nvSpPr>
        <p:spPr>
          <a:xfrm>
            <a:off x="4656668"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0" name="Bildplatzhalter 10"/>
          <p:cNvSpPr>
            <a:spLocks noGrp="1"/>
          </p:cNvSpPr>
          <p:nvPr>
            <p:ph type="pic" sz="quarter" idx="16"/>
          </p:nvPr>
        </p:nvSpPr>
        <p:spPr>
          <a:xfrm>
            <a:off x="4704763" y="1497012"/>
            <a:ext cx="3984000" cy="2232000"/>
          </a:xfrm>
          <a:prstGeom prst="rect">
            <a:avLst/>
          </a:prstGeom>
        </p:spPr>
        <p:txBody>
          <a:bodyPr/>
          <a:lstStyle/>
          <a:p>
            <a:endParaRPr lang="de-DE"/>
          </a:p>
        </p:txBody>
      </p:sp>
      <p:sp>
        <p:nvSpPr>
          <p:cNvPr id="12" name="Bildplatzhalter 10"/>
          <p:cNvSpPr>
            <a:spLocks noGrp="1"/>
          </p:cNvSpPr>
          <p:nvPr>
            <p:ph type="pic" sz="quarter" idx="17"/>
          </p:nvPr>
        </p:nvSpPr>
        <p:spPr>
          <a:xfrm>
            <a:off x="552451" y="3852000"/>
            <a:ext cx="3984000" cy="2232000"/>
          </a:xfrm>
          <a:prstGeom prst="rect">
            <a:avLst/>
          </a:prstGeom>
        </p:spPr>
        <p:txBody>
          <a:bodyPr/>
          <a:lstStyle/>
          <a:p>
            <a:endParaRPr lang="de-DE"/>
          </a:p>
        </p:txBody>
      </p:sp>
      <p:sp>
        <p:nvSpPr>
          <p:cNvPr id="14" name="Bildplatzhalter 10"/>
          <p:cNvSpPr>
            <a:spLocks noGrp="1"/>
          </p:cNvSpPr>
          <p:nvPr>
            <p:ph type="pic" sz="quarter" idx="18"/>
          </p:nvPr>
        </p:nvSpPr>
        <p:spPr>
          <a:xfrm>
            <a:off x="4704763" y="3852000"/>
            <a:ext cx="3984000" cy="2232000"/>
          </a:xfrm>
          <a:prstGeom prst="rect">
            <a:avLst/>
          </a:prstGeom>
        </p:spPr>
        <p:txBody>
          <a:bodyPr/>
          <a:lstStyle/>
          <a:p>
            <a:endParaRPr lang="de-DE"/>
          </a:p>
        </p:txBody>
      </p:sp>
      <p:sp>
        <p:nvSpPr>
          <p:cNvPr id="16" name="Bildplatzhalter 15"/>
          <p:cNvSpPr>
            <a:spLocks noGrp="1"/>
          </p:cNvSpPr>
          <p:nvPr>
            <p:ph type="pic" sz="quarter" idx="19"/>
          </p:nvPr>
        </p:nvSpPr>
        <p:spPr>
          <a:xfrm>
            <a:off x="8880000" y="1497013"/>
            <a:ext cx="2736000" cy="2736000"/>
          </a:xfrm>
          <a:prstGeom prst="rect">
            <a:avLst/>
          </a:prstGeom>
        </p:spPr>
        <p:txBody>
          <a:bodyPr/>
          <a:lstStyle/>
          <a:p>
            <a:endParaRPr lang="de-DE"/>
          </a:p>
        </p:txBody>
      </p:sp>
    </p:spTree>
    <p:extLst>
      <p:ext uri="{BB962C8B-B14F-4D97-AF65-F5344CB8AC3E}">
        <p14:creationId xmlns:p14="http://schemas.microsoft.com/office/powerpoint/2010/main" val="209793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r>
              <a:rPr lang="de-DE"/>
              <a:t>13.02.2023</a:t>
            </a:r>
          </a:p>
        </p:txBody>
      </p:sp>
      <p:sp>
        <p:nvSpPr>
          <p:cNvPr id="5" name="Fußzeilenplatzhalter 4"/>
          <p:cNvSpPr>
            <a:spLocks noGrp="1"/>
          </p:cNvSpPr>
          <p:nvPr>
            <p:ph type="ftr" sz="quarter" idx="11"/>
          </p:nvPr>
        </p:nvSpPr>
        <p:spPr/>
        <p:txBody>
          <a:bodyPr/>
          <a:lstStyle/>
          <a:p>
            <a:r>
              <a:rPr lang="en-US"/>
              <a:t>Workshop on CMS - ECHA methodology to prioritise chemicals for prevention or control of emissions</a:t>
            </a:r>
            <a:endParaRPr lang="de-DE"/>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1"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1" y="1497013"/>
            <a:ext cx="8136467" cy="4582099"/>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8"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6" name="Bildplatzhalter 15"/>
          <p:cNvSpPr>
            <a:spLocks noGrp="1"/>
          </p:cNvSpPr>
          <p:nvPr>
            <p:ph type="pic" sz="quarter" idx="19"/>
          </p:nvPr>
        </p:nvSpPr>
        <p:spPr>
          <a:xfrm>
            <a:off x="8879417" y="1497013"/>
            <a:ext cx="2690280" cy="2736000"/>
          </a:xfrm>
          <a:prstGeom prst="rect">
            <a:avLst/>
          </a:prstGeom>
        </p:spPr>
        <p:txBody>
          <a:bodyPr/>
          <a:lstStyle/>
          <a:p>
            <a:endParaRPr lang="de-DE"/>
          </a:p>
        </p:txBody>
      </p:sp>
    </p:spTree>
    <p:extLst>
      <p:ext uri="{BB962C8B-B14F-4D97-AF65-F5344CB8AC3E}">
        <p14:creationId xmlns:p14="http://schemas.microsoft.com/office/powerpoint/2010/main" val="400064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folie">
    <p:spTree>
      <p:nvGrpSpPr>
        <p:cNvPr id="1" name=""/>
        <p:cNvGrpSpPr/>
        <p:nvPr/>
      </p:nvGrpSpPr>
      <p:grpSpPr>
        <a:xfrm>
          <a:off x="0" y="0"/>
          <a:ext cx="0" cy="0"/>
          <a:chOff x="0" y="0"/>
          <a:chExt cx="0" cy="0"/>
        </a:xfrm>
      </p:grpSpPr>
      <p:pic>
        <p:nvPicPr>
          <p:cNvPr id="9" name="Grafik 8" descr="UBA_Fassade_Detaipptl.jpg"/>
          <p:cNvPicPr>
            <a:picLocks/>
          </p:cNvPicPr>
          <p:nvPr userDrawn="1"/>
        </p:nvPicPr>
        <p:blipFill>
          <a:blip r:embed="rId2" cstate="print"/>
          <a:srcRect t="1741"/>
          <a:stretch>
            <a:fillRect/>
          </a:stretch>
        </p:blipFill>
        <p:spPr>
          <a:xfrm>
            <a:off x="179999" y="180000"/>
            <a:ext cx="11830107" cy="6498000"/>
          </a:xfrm>
          <a:prstGeom prst="rect">
            <a:avLst/>
          </a:prstGeom>
        </p:spPr>
      </p:pic>
      <p:sp>
        <p:nvSpPr>
          <p:cNvPr id="11" name="Rechteck 10"/>
          <p:cNvSpPr/>
          <p:nvPr userDrawn="1"/>
        </p:nvSpPr>
        <p:spPr>
          <a:xfrm>
            <a:off x="0" y="1702800"/>
            <a:ext cx="180000" cy="45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p:cNvSpPr/>
          <p:nvPr userDrawn="1"/>
        </p:nvSpPr>
        <p:spPr>
          <a:xfrm>
            <a:off x="180000" y="1702800"/>
            <a:ext cx="10092464" cy="45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522000" y="1922400"/>
            <a:ext cx="7463763" cy="1290576"/>
          </a:xfrm>
        </p:spPr>
        <p:txBody>
          <a:bodyPr anchor="t">
            <a:normAutofit/>
          </a:bodyPr>
          <a:lstStyle>
            <a:lvl1pPr>
              <a:lnSpc>
                <a:spcPts val="4200"/>
              </a:lnSpc>
              <a:defRPr sz="4000" baseline="0"/>
            </a:lvl1pPr>
          </a:lstStyle>
          <a:p>
            <a:r>
              <a:rPr lang="de-DE" dirty="0"/>
              <a:t>Hier steht z.B. Vielen Dank für Ihre Aufmerksamkeit</a:t>
            </a:r>
          </a:p>
        </p:txBody>
      </p:sp>
      <p:sp>
        <p:nvSpPr>
          <p:cNvPr id="10" name="Textplatzhalter 9"/>
          <p:cNvSpPr>
            <a:spLocks noGrp="1"/>
          </p:cNvSpPr>
          <p:nvPr>
            <p:ph type="body" sz="quarter" idx="13" hasCustomPrompt="1"/>
          </p:nvPr>
        </p:nvSpPr>
        <p:spPr>
          <a:xfrm>
            <a:off x="522000" y="3218399"/>
            <a:ext cx="7463367" cy="2700000"/>
          </a:xfrm>
          <a:prstGeom prst="rect">
            <a:avLst/>
          </a:prstGeom>
        </p:spPr>
        <p:txBody>
          <a:bodyPr/>
          <a:lstStyle>
            <a:lvl1pPr>
              <a:defRPr b="1" cap="none" baseline="0"/>
            </a:lvl1pPr>
            <a:lvl2pPr marL="0" indent="0">
              <a:buNone/>
              <a:defRPr b="0">
                <a:solidFill>
                  <a:schemeClr val="tx1"/>
                </a:solidFill>
              </a:defRPr>
            </a:lvl2pPr>
            <a:lvl3pPr marL="0" indent="0">
              <a:buNone/>
              <a:defRPr b="1">
                <a:solidFill>
                  <a:schemeClr val="accent2"/>
                </a:solidFill>
              </a:defRPr>
            </a:lvl3pPr>
            <a:lvl4pPr marL="0" indent="0">
              <a:buNone/>
              <a:defRPr/>
            </a:lvl4pPr>
            <a:lvl5pPr marL="0" indent="0">
              <a:buNone/>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4" name="Bildplatzhalter 6"/>
          <p:cNvSpPr>
            <a:spLocks noGrp="1"/>
          </p:cNvSpPr>
          <p:nvPr>
            <p:ph type="pic" sz="quarter" idx="17" hasCustomPrompt="1"/>
          </p:nvPr>
        </p:nvSpPr>
        <p:spPr>
          <a:xfrm>
            <a:off x="8514506" y="4957200"/>
            <a:ext cx="3495600" cy="874964"/>
          </a:xfrm>
        </p:spPr>
        <p:txBody>
          <a:bodyPr/>
          <a:lstStyle>
            <a:lvl1pPr>
              <a:defRPr/>
            </a:lvl1pPr>
          </a:lstStyle>
          <a:p>
            <a:r>
              <a:rPr lang="de-DE" dirty="0"/>
              <a:t>Logo + </a:t>
            </a:r>
            <a:r>
              <a:rPr lang="de-DE" dirty="0" err="1"/>
              <a:t>Sublogo</a:t>
            </a:r>
            <a:endParaRPr lang="de-DE" dirty="0"/>
          </a:p>
        </p:txBody>
      </p:sp>
      <p:sp>
        <p:nvSpPr>
          <p:cNvPr id="25" name="Rechteck 24"/>
          <p:cNvSpPr/>
          <p:nvPr userDrawn="1"/>
        </p:nvSpPr>
        <p:spPr>
          <a:xfrm>
            <a:off x="12008483" y="4957927"/>
            <a:ext cx="183517" cy="874800"/>
          </a:xfrm>
          <a:prstGeom prst="rect">
            <a:avLst/>
          </a:prstGeom>
          <a:ln>
            <a:no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de-DE" sz="1800" dirty="0">
              <a:latin typeface="Arial"/>
              <a:cs typeface="Arial"/>
            </a:endParaRPr>
          </a:p>
        </p:txBody>
      </p:sp>
      <p:grpSp>
        <p:nvGrpSpPr>
          <p:cNvPr id="12" name="Gruppieren 11">
            <a:extLst>
              <a:ext uri="{FF2B5EF4-FFF2-40B4-BE49-F238E27FC236}">
                <a16:creationId xmlns:a16="http://schemas.microsoft.com/office/drawing/2014/main" id="{192341AD-BC64-4B48-9942-D47B6CDD2CC4}"/>
              </a:ext>
            </a:extLst>
          </p:cNvPr>
          <p:cNvGrpSpPr>
            <a:grpSpLocks noChangeAspect="1"/>
          </p:cNvGrpSpPr>
          <p:nvPr userDrawn="1"/>
        </p:nvGrpSpPr>
        <p:grpSpPr>
          <a:xfrm>
            <a:off x="10088136" y="4956637"/>
            <a:ext cx="1920347" cy="874964"/>
            <a:chOff x="14469997" y="27157354"/>
            <a:chExt cx="5402330" cy="2544762"/>
          </a:xfrm>
        </p:grpSpPr>
        <p:sp>
          <p:nvSpPr>
            <p:cNvPr id="13" name="Rectangle 6">
              <a:extLst>
                <a:ext uri="{FF2B5EF4-FFF2-40B4-BE49-F238E27FC236}">
                  <a16:creationId xmlns:a16="http://schemas.microsoft.com/office/drawing/2014/main" id="{5B8217FA-2295-4246-9588-35134113A9B6}"/>
                </a:ext>
              </a:extLst>
            </p:cNvPr>
            <p:cNvSpPr>
              <a:spLocks noChangeArrowheads="1"/>
            </p:cNvSpPr>
            <p:nvPr/>
          </p:nvSpPr>
          <p:spPr bwMode="auto">
            <a:xfrm>
              <a:off x="14469997" y="27157354"/>
              <a:ext cx="5402330" cy="254476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dirty="0"/>
            </a:p>
          </p:txBody>
        </p:sp>
        <p:sp>
          <p:nvSpPr>
            <p:cNvPr id="14" name="Freeform 7">
              <a:extLst>
                <a:ext uri="{FF2B5EF4-FFF2-40B4-BE49-F238E27FC236}">
                  <a16:creationId xmlns:a16="http://schemas.microsoft.com/office/drawing/2014/main" id="{D60EDF70-4A63-4D67-9265-D05F288A2C45}"/>
                </a:ext>
              </a:extLst>
            </p:cNvPr>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dirty="0"/>
            </a:p>
          </p:txBody>
        </p:sp>
        <p:sp>
          <p:nvSpPr>
            <p:cNvPr id="15" name="Freeform 8">
              <a:extLst>
                <a:ext uri="{FF2B5EF4-FFF2-40B4-BE49-F238E27FC236}">
                  <a16:creationId xmlns:a16="http://schemas.microsoft.com/office/drawing/2014/main" id="{8373E25E-9123-4D90-8E62-78BB9E2D9EAC}"/>
                </a:ext>
              </a:extLst>
            </p:cNvPr>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16" name="Freeform 9">
              <a:extLst>
                <a:ext uri="{FF2B5EF4-FFF2-40B4-BE49-F238E27FC236}">
                  <a16:creationId xmlns:a16="http://schemas.microsoft.com/office/drawing/2014/main" id="{AB5A331E-00EC-4EFB-8FFC-E4B706B5FD83}"/>
                </a:ext>
              </a:extLst>
            </p:cNvPr>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spTree>
    <p:extLst>
      <p:ext uri="{BB962C8B-B14F-4D97-AF65-F5344CB8AC3E}">
        <p14:creationId xmlns:p14="http://schemas.microsoft.com/office/powerpoint/2010/main" val="3646472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9" name="Rectangle 5"/>
          <p:cNvSpPr>
            <a:spLocks noChangeArrowheads="1"/>
          </p:cNvSpPr>
          <p:nvPr userDrawn="1"/>
        </p:nvSpPr>
        <p:spPr bwMode="auto">
          <a:xfrm>
            <a:off x="-2116" y="-3175"/>
            <a:ext cx="12187767" cy="6858000"/>
          </a:xfrm>
          <a:prstGeom prst="rect">
            <a:avLst/>
          </a:prstGeom>
          <a:solidFill>
            <a:srgbClr val="F0F1F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27" name="AutoShape 3"/>
          <p:cNvSpPr>
            <a:spLocks noChangeAspect="1" noChangeArrowheads="1" noTextEdit="1"/>
          </p:cNvSpPr>
          <p:nvPr userDrawn="1"/>
        </p:nvSpPr>
        <p:spPr bwMode="auto">
          <a:xfrm>
            <a:off x="2118" y="0"/>
            <a:ext cx="12187767"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0" name="Rectangle 6"/>
          <p:cNvSpPr>
            <a:spLocks noChangeArrowheads="1"/>
          </p:cNvSpPr>
          <p:nvPr userDrawn="1"/>
        </p:nvSpPr>
        <p:spPr bwMode="auto">
          <a:xfrm>
            <a:off x="179999" y="180000"/>
            <a:ext cx="11833200" cy="656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1" name="Freeform 7"/>
          <p:cNvSpPr>
            <a:spLocks/>
          </p:cNvSpPr>
          <p:nvPr userDrawn="1"/>
        </p:nvSpPr>
        <p:spPr bwMode="auto">
          <a:xfrm>
            <a:off x="2118" y="6594476"/>
            <a:ext cx="12187767" cy="263525"/>
          </a:xfrm>
          <a:custGeom>
            <a:avLst/>
            <a:gdLst/>
            <a:ahLst/>
            <a:cxnLst>
              <a:cxn ang="0">
                <a:pos x="0" y="0"/>
              </a:cxn>
              <a:cxn ang="0">
                <a:pos x="0" y="82"/>
              </a:cxn>
              <a:cxn ang="0">
                <a:pos x="0" y="166"/>
              </a:cxn>
              <a:cxn ang="0">
                <a:pos x="5758" y="166"/>
              </a:cxn>
              <a:cxn ang="0">
                <a:pos x="5758" y="0"/>
              </a:cxn>
              <a:cxn ang="0">
                <a:pos x="0" y="0"/>
              </a:cxn>
            </a:cxnLst>
            <a:rect l="0" t="0" r="r" b="b"/>
            <a:pathLst>
              <a:path w="5758" h="166">
                <a:moveTo>
                  <a:pt x="0" y="0"/>
                </a:moveTo>
                <a:lnTo>
                  <a:pt x="0" y="82"/>
                </a:lnTo>
                <a:lnTo>
                  <a:pt x="0" y="166"/>
                </a:lnTo>
                <a:lnTo>
                  <a:pt x="5758" y="166"/>
                </a:lnTo>
                <a:lnTo>
                  <a:pt x="5758" y="0"/>
                </a:lnTo>
                <a:lnTo>
                  <a:pt x="0" y="0"/>
                </a:lnTo>
                <a:close/>
              </a:path>
            </a:pathLst>
          </a:custGeom>
          <a:solidFill>
            <a:srgbClr val="4B4B4D"/>
          </a:solidFill>
          <a:ln w="9525">
            <a:noFill/>
            <a:round/>
            <a:headEnd/>
            <a:tailEnd/>
          </a:ln>
        </p:spPr>
        <p:txBody>
          <a:bodyPr vert="horz" wrap="square" lIns="91440" tIns="45720" rIns="91440" bIns="45720" numCol="1" anchor="t" anchorCtr="0" compatLnSpc="1">
            <a:prstTxWarp prst="textNoShape">
              <a:avLst/>
            </a:prstTxWarp>
          </a:bodyPr>
          <a:lstStyle/>
          <a:p>
            <a:endParaRPr lang="de-DE" sz="1800">
              <a:latin typeface="Calibri" panose="020F0502020204030204" pitchFamily="34" charset="0"/>
            </a:endParaRPr>
          </a:p>
        </p:txBody>
      </p:sp>
      <p:sp>
        <p:nvSpPr>
          <p:cNvPr id="2" name="Titelplatzhalter 1"/>
          <p:cNvSpPr>
            <a:spLocks noGrp="1"/>
          </p:cNvSpPr>
          <p:nvPr userDrawn="1">
            <p:ph type="title"/>
          </p:nvPr>
        </p:nvSpPr>
        <p:spPr>
          <a:xfrm>
            <a:off x="551999" y="473826"/>
            <a:ext cx="11040000" cy="608215"/>
          </a:xfrm>
          <a:prstGeom prst="rect">
            <a:avLst/>
          </a:prstGeom>
        </p:spPr>
        <p:txBody>
          <a:bodyPr vert="horz" lIns="0" tIns="0" rIns="0" bIns="0" rtlCol="0" anchor="b" anchorCtr="0">
            <a:normAutofit/>
          </a:bodyPr>
          <a:lstStyle/>
          <a:p>
            <a:r>
              <a:rPr lang="de-DE" dirty="0"/>
              <a:t>Titelmasterformat durch Klicken bearbeiten</a:t>
            </a:r>
          </a:p>
        </p:txBody>
      </p:sp>
      <p:sp>
        <p:nvSpPr>
          <p:cNvPr id="4" name="Datumsplatzhalter 3"/>
          <p:cNvSpPr>
            <a:spLocks noGrp="1"/>
          </p:cNvSpPr>
          <p:nvPr userDrawn="1">
            <p:ph type="dt" sz="half" idx="2"/>
          </p:nvPr>
        </p:nvSpPr>
        <p:spPr>
          <a:xfrm>
            <a:off x="554567" y="6597353"/>
            <a:ext cx="864000"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r>
              <a:rPr lang="de-DE"/>
              <a:t>13.02.2023</a:t>
            </a:r>
            <a:endParaRPr lang="de-DE" dirty="0"/>
          </a:p>
        </p:txBody>
      </p:sp>
      <p:sp>
        <p:nvSpPr>
          <p:cNvPr id="5" name="Fußzeilenplatzhalter 4"/>
          <p:cNvSpPr>
            <a:spLocks noGrp="1"/>
          </p:cNvSpPr>
          <p:nvPr userDrawn="1">
            <p:ph type="ftr" sz="quarter" idx="3"/>
          </p:nvPr>
        </p:nvSpPr>
        <p:spPr>
          <a:xfrm>
            <a:off x="1418399" y="6597353"/>
            <a:ext cx="8956800"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r>
              <a:rPr lang="en-US"/>
              <a:t>Workshop on CMS - ECHA methodology to prioritise chemicals for prevention or control of emissions</a:t>
            </a:r>
            <a:endParaRPr lang="de-DE" dirty="0"/>
          </a:p>
        </p:txBody>
      </p:sp>
      <p:sp>
        <p:nvSpPr>
          <p:cNvPr id="6" name="Foliennummernplatzhalter 5"/>
          <p:cNvSpPr>
            <a:spLocks noGrp="1"/>
          </p:cNvSpPr>
          <p:nvPr userDrawn="1">
            <p:ph type="sldNum" sz="quarter" idx="4"/>
          </p:nvPr>
        </p:nvSpPr>
        <p:spPr>
          <a:xfrm>
            <a:off x="10822692" y="6597353"/>
            <a:ext cx="743017" cy="260648"/>
          </a:xfrm>
          <a:prstGeom prst="rect">
            <a:avLst/>
          </a:prstGeom>
        </p:spPr>
        <p:txBody>
          <a:bodyPr vert="horz" lIns="0" tIns="0" rIns="0" bIns="0" rtlCol="0" anchor="ctr"/>
          <a:lstStyle>
            <a:lvl1pPr algn="r">
              <a:defRPr sz="1200">
                <a:solidFill>
                  <a:schemeClr val="bg1"/>
                </a:solidFill>
                <a:latin typeface="Calibri" panose="020F0502020204030204" pitchFamily="34" charset="0"/>
              </a:defRPr>
            </a:lvl1pPr>
          </a:lstStyle>
          <a:p>
            <a:fld id="{4F0D2E71-061B-4E4D-BF94-C6A9FAAAA5EA}" type="slidenum">
              <a:rPr lang="de-DE" smtClean="0"/>
              <a:pPr/>
              <a:t>‹Nr.›</a:t>
            </a:fld>
            <a:endParaRPr lang="de-DE" dirty="0"/>
          </a:p>
        </p:txBody>
      </p:sp>
      <p:sp>
        <p:nvSpPr>
          <p:cNvPr id="19" name="Rechteck 18"/>
          <p:cNvSpPr/>
          <p:nvPr userDrawn="1"/>
        </p:nvSpPr>
        <p:spPr>
          <a:xfrm>
            <a:off x="0" y="312739"/>
            <a:ext cx="180000" cy="734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Textplatzhalter 2"/>
          <p:cNvSpPr>
            <a:spLocks noGrp="1"/>
          </p:cNvSpPr>
          <p:nvPr>
            <p:ph type="body" idx="1"/>
          </p:nvPr>
        </p:nvSpPr>
        <p:spPr>
          <a:xfrm>
            <a:off x="552000" y="1497600"/>
            <a:ext cx="11040000" cy="4867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74856104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hdr="0"/>
  <p:txStyles>
    <p:titleStyle>
      <a:lvl1pPr algn="l" defTabSz="914400" rtl="0" eaLnBrk="1" latinLnBrk="0" hangingPunct="1">
        <a:spcBef>
          <a:spcPct val="0"/>
        </a:spcBef>
        <a:buNone/>
        <a:defRPr sz="2300" b="1" kern="1200">
          <a:solidFill>
            <a:schemeClr val="accent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accent1"/>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stefan.kacan@uba.de"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jpg"/><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552449" y="2745088"/>
            <a:ext cx="11039549" cy="1476000"/>
          </a:xfrm>
        </p:spPr>
        <p:txBody>
          <a:bodyPr/>
          <a:lstStyle/>
          <a:p>
            <a:endParaRPr lang="de-DE" dirty="0"/>
          </a:p>
          <a:p>
            <a:r>
              <a:rPr lang="de-DE" dirty="0"/>
              <a:t>Warum werden PFAS reguliert?</a:t>
            </a:r>
          </a:p>
        </p:txBody>
      </p:sp>
      <p:sp>
        <p:nvSpPr>
          <p:cNvPr id="3" name="Titel 2"/>
          <p:cNvSpPr>
            <a:spLocks noGrp="1"/>
          </p:cNvSpPr>
          <p:nvPr>
            <p:ph type="title"/>
          </p:nvPr>
        </p:nvSpPr>
        <p:spPr>
          <a:xfrm>
            <a:off x="551384" y="2132856"/>
            <a:ext cx="11040000" cy="540232"/>
          </a:xfrm>
        </p:spPr>
        <p:txBody>
          <a:bodyPr/>
          <a:lstStyle/>
          <a:p>
            <a:br>
              <a:rPr lang="de-DE" b="0" dirty="0"/>
            </a:br>
            <a:r>
              <a:rPr lang="de-DE" sz="2600" b="0" dirty="0"/>
              <a:t>19. Trinkwasserfachtagung Donaueschingen</a:t>
            </a:r>
            <a:endParaRPr lang="de-DE" b="0" dirty="0"/>
          </a:p>
        </p:txBody>
      </p:sp>
      <p:sp>
        <p:nvSpPr>
          <p:cNvPr id="4" name="Textplatzhalter 3"/>
          <p:cNvSpPr>
            <a:spLocks noGrp="1"/>
          </p:cNvSpPr>
          <p:nvPr>
            <p:ph type="body" sz="quarter" idx="10"/>
          </p:nvPr>
        </p:nvSpPr>
        <p:spPr/>
        <p:txBody>
          <a:bodyPr/>
          <a:lstStyle/>
          <a:p>
            <a:endParaRPr lang="de-DE" b="1" dirty="0"/>
          </a:p>
          <a:p>
            <a:endParaRPr lang="de-DE" b="1" dirty="0"/>
          </a:p>
          <a:p>
            <a:endParaRPr lang="de-DE" b="1" dirty="0"/>
          </a:p>
          <a:p>
            <a:endParaRPr lang="de-DE" b="1" dirty="0"/>
          </a:p>
          <a:p>
            <a:endParaRPr lang="de-DE" b="1" dirty="0"/>
          </a:p>
          <a:p>
            <a:endParaRPr lang="de-DE" b="1" dirty="0"/>
          </a:p>
          <a:p>
            <a:r>
              <a:rPr lang="de-DE" b="1" dirty="0"/>
              <a:t>Stefan Kacan, UBA - Fachgebiet Chemikaliensicherheit-REACH</a:t>
            </a:r>
          </a:p>
        </p:txBody>
      </p:sp>
      <p:pic>
        <p:nvPicPr>
          <p:cNvPr id="5" name="Bildobjekt 3">
            <a:extLst>
              <a:ext uri="{FF2B5EF4-FFF2-40B4-BE49-F238E27FC236}">
                <a16:creationId xmlns:a16="http://schemas.microsoft.com/office/drawing/2014/main" id="{57C12A8F-ABDE-4496-99D6-153E4D6212BC}"/>
              </a:ext>
            </a:extLst>
          </p:cNvPr>
          <p:cNvPicPr>
            <a:picLocks noChangeAspect="1"/>
          </p:cNvPicPr>
          <p:nvPr/>
        </p:nvPicPr>
        <p:blipFill rotWithShape="1">
          <a:blip r:embed="rId3"/>
          <a:srcRect l="15591" t="12337" r="54399" b="14627"/>
          <a:stretch/>
        </p:blipFill>
        <p:spPr>
          <a:xfrm>
            <a:off x="10200456" y="4333499"/>
            <a:ext cx="1479190" cy="2025001"/>
          </a:xfrm>
          <a:prstGeom prst="rect">
            <a:avLst/>
          </a:prstGeom>
        </p:spPr>
      </p:pic>
    </p:spTree>
    <p:extLst>
      <p:ext uri="{BB962C8B-B14F-4D97-AF65-F5344CB8AC3E}">
        <p14:creationId xmlns:p14="http://schemas.microsoft.com/office/powerpoint/2010/main" val="221344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884" y="430029"/>
            <a:ext cx="10972800" cy="612000"/>
          </a:xfrm>
        </p:spPr>
        <p:txBody>
          <a:bodyPr>
            <a:normAutofit/>
          </a:bodyPr>
          <a:lstStyle/>
          <a:p>
            <a:pPr marL="457200" indent="-457200">
              <a:buFont typeface="+mj-lt"/>
              <a:buAutoNum type="arabicPeriod" startAt="4"/>
            </a:pPr>
            <a:r>
              <a:rPr lang="de-DE" sz="2400" dirty="0"/>
              <a:t>Funktion und Verwendung von PFAS</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9</a:t>
            </a:fld>
            <a:endParaRPr lang="de-DE" dirty="0"/>
          </a:p>
        </p:txBody>
      </p:sp>
      <p:sp>
        <p:nvSpPr>
          <p:cNvPr id="9" name="Textplatzhalter 6">
            <a:extLst>
              <a:ext uri="{FF2B5EF4-FFF2-40B4-BE49-F238E27FC236}">
                <a16:creationId xmlns:a16="http://schemas.microsoft.com/office/drawing/2014/main" id="{069AAA78-2A61-4E43-A9C5-4EC7538087AA}"/>
              </a:ext>
            </a:extLst>
          </p:cNvPr>
          <p:cNvSpPr txBox="1">
            <a:spLocks/>
          </p:cNvSpPr>
          <p:nvPr/>
        </p:nvSpPr>
        <p:spPr>
          <a:xfrm>
            <a:off x="554283" y="1628800"/>
            <a:ext cx="11011425" cy="4824536"/>
          </a:xfrm>
          <a:prstGeom prst="rect">
            <a:avLst/>
          </a:prstGeom>
          <a:ln w="3175">
            <a:noFill/>
          </a:ln>
        </p:spPr>
        <p:txBody>
          <a:bodyPr vert="horz" lIns="0" tIns="0" rIns="0" bIns="0" rtlCol="0">
            <a:normAutofit/>
          </a:bodyPr>
          <a:lstStyle>
            <a:lvl1pPr marL="0" indent="0" algn="l" defTabSz="914400" rtl="0" eaLnBrk="1" latinLnBrk="0" hangingPunct="1">
              <a:lnSpc>
                <a:spcPts val="1500"/>
              </a:lnSpc>
              <a:spcBef>
                <a:spcPts val="0"/>
              </a:spcBef>
              <a:buFont typeface="Arial" pitchFamily="34" charset="0"/>
              <a:buNone/>
              <a:tabLst/>
              <a:defRPr kumimoji="0" lang="de-DE" sz="1200" b="0" i="0" u="none" strike="noStrike" kern="1200" cap="none" spc="0" normalizeH="0" baseline="0" noProof="0">
                <a:ln>
                  <a:noFill/>
                </a:ln>
                <a:solidFill>
                  <a:schemeClr val="accent1"/>
                </a:solidFill>
                <a:effectLst/>
                <a:uLnTx/>
                <a:uFillTx/>
                <a:latin typeface="Calibri" panose="020F0502020204030204" pitchFamily="34" charset="0"/>
                <a:ea typeface="+mn-ea"/>
                <a:cs typeface="+mn-cs"/>
              </a:defRPr>
            </a:lvl1pPr>
            <a:lvl2pPr marL="0" indent="0" algn="l" defTabSz="914400" rtl="0" eaLnBrk="1" latinLnBrk="0" hangingPunct="1">
              <a:lnSpc>
                <a:spcPts val="1500"/>
              </a:lnSpc>
              <a:spcBef>
                <a:spcPts val="0"/>
              </a:spcBef>
              <a:buFontTx/>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2pPr>
            <a:lvl3pPr marL="0" indent="0" algn="l" defTabSz="914400" rtl="0" eaLnBrk="1" latinLnBrk="0" hangingPunct="1">
              <a:lnSpc>
                <a:spcPts val="1500"/>
              </a:lnSpc>
              <a:spcBef>
                <a:spcPts val="0"/>
              </a:spcBef>
              <a:buClr>
                <a:schemeClr val="accent1"/>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3pPr>
            <a:lvl4pPr marL="0" indent="0" algn="l" defTabSz="914400" rtl="0" eaLnBrk="1" latinLnBrk="0" hangingPunct="1">
              <a:lnSpc>
                <a:spcPts val="1500"/>
              </a:lnSpc>
              <a:spcBef>
                <a:spcPts val="0"/>
              </a:spcBef>
              <a:buClr>
                <a:srgbClr val="4B4B4D"/>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4pPr>
            <a:lvl5pPr marL="0" indent="0" algn="l" defTabSz="914400" rtl="0" eaLnBrk="1" latinLnBrk="0" hangingPunct="1">
              <a:lnSpc>
                <a:spcPts val="1500"/>
              </a:lnSpc>
              <a:spcBef>
                <a:spcPts val="0"/>
              </a:spcBef>
              <a:buFont typeface="Symbol" panose="05050102010706020507" pitchFamily="18" charset="2"/>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lnSpc>
                <a:spcPct val="133000"/>
              </a:lnSpc>
              <a:spcBef>
                <a:spcPts val="600"/>
              </a:spcBef>
              <a:buFont typeface="Arial" panose="020B0604020202020204" pitchFamily="34" charset="0"/>
              <a:buChar char="•"/>
            </a:pPr>
            <a:r>
              <a:rPr lang="de-DE" sz="2000" dirty="0">
                <a:solidFill>
                  <a:schemeClr val="tx1"/>
                </a:solidFill>
              </a:rPr>
              <a:t>PFAS haben wasser-, öl- und schmutzabweisende Eigenschaften.</a:t>
            </a:r>
          </a:p>
          <a:p>
            <a:pPr marL="174625" indent="-174625">
              <a:lnSpc>
                <a:spcPct val="133000"/>
              </a:lnSpc>
              <a:spcBef>
                <a:spcPts val="1000"/>
              </a:spcBef>
              <a:buFont typeface="Arial" panose="020B0604020202020204" pitchFamily="34" charset="0"/>
              <a:buChar char="•"/>
            </a:pPr>
            <a:r>
              <a:rPr lang="de-DE" sz="2000" dirty="0">
                <a:solidFill>
                  <a:schemeClr val="tx1"/>
                </a:solidFill>
              </a:rPr>
              <a:t>Sie besitzen eine hohe Stabilität insbesondere unter Extrembedingungen:</a:t>
            </a:r>
          </a:p>
          <a:p>
            <a:pPr marL="450850" indent="-271463">
              <a:lnSpc>
                <a:spcPct val="133000"/>
              </a:lnSpc>
              <a:buFont typeface="Symbol" panose="05050102010706020507" pitchFamily="18" charset="2"/>
              <a:buChar char="-"/>
            </a:pPr>
            <a:r>
              <a:rPr lang="de-DE" sz="2000" dirty="0">
                <a:solidFill>
                  <a:schemeClr val="tx1"/>
                </a:solidFill>
              </a:rPr>
              <a:t>Temperatur, Druck, Strahlung, Chemikalien, Seewasser…</a:t>
            </a:r>
          </a:p>
          <a:p>
            <a:pPr marL="174625" indent="-174625">
              <a:lnSpc>
                <a:spcPct val="133000"/>
              </a:lnSpc>
              <a:spcBef>
                <a:spcPts val="1000"/>
              </a:spcBef>
              <a:buFont typeface="Arial" panose="020B0604020202020204" pitchFamily="34" charset="0"/>
              <a:buChar char="•"/>
            </a:pPr>
            <a:r>
              <a:rPr lang="de-DE" sz="2000" dirty="0">
                <a:solidFill>
                  <a:schemeClr val="tx1"/>
                </a:solidFill>
                <a:sym typeface="Wingdings" panose="05000000000000000000" pitchFamily="2" charset="2"/>
              </a:rPr>
              <a:t>Sehr gute thermische und elektrische Isolatoren</a:t>
            </a:r>
          </a:p>
          <a:p>
            <a:pPr marL="174625" indent="-174625">
              <a:lnSpc>
                <a:spcPct val="133000"/>
              </a:lnSpc>
              <a:spcBef>
                <a:spcPts val="1000"/>
              </a:spcBef>
              <a:buFont typeface="Arial" panose="020B0604020202020204" pitchFamily="34" charset="0"/>
              <a:buChar char="•"/>
            </a:pPr>
            <a:r>
              <a:rPr lang="de-DE" sz="2000" dirty="0">
                <a:solidFill>
                  <a:schemeClr val="tx1"/>
                </a:solidFill>
                <a:sym typeface="Wingdings" panose="05000000000000000000" pitchFamily="2" charset="2"/>
              </a:rPr>
              <a:t>Kühl- und Kältemittel</a:t>
            </a:r>
          </a:p>
          <a:p>
            <a:pPr marL="174625" indent="-174625">
              <a:lnSpc>
                <a:spcPct val="133000"/>
              </a:lnSpc>
              <a:spcBef>
                <a:spcPts val="1000"/>
              </a:spcBef>
              <a:buFont typeface="Arial" panose="020B0604020202020204" pitchFamily="34" charset="0"/>
              <a:buChar char="•"/>
            </a:pPr>
            <a:r>
              <a:rPr lang="de-DE" sz="2000" dirty="0">
                <a:solidFill>
                  <a:schemeClr val="tx1"/>
                </a:solidFill>
                <a:sym typeface="Wingdings" panose="05000000000000000000" pitchFamily="2" charset="2"/>
              </a:rPr>
              <a:t>Gute Schmiermittel</a:t>
            </a:r>
          </a:p>
          <a:p>
            <a:pPr marL="174625" indent="-174625">
              <a:lnSpc>
                <a:spcPct val="133000"/>
              </a:lnSpc>
              <a:spcBef>
                <a:spcPts val="1000"/>
              </a:spcBef>
              <a:buFont typeface="Arial" panose="020B0604020202020204" pitchFamily="34" charset="0"/>
              <a:buChar char="•"/>
            </a:pPr>
            <a:r>
              <a:rPr lang="de-DE" sz="2000" dirty="0">
                <a:solidFill>
                  <a:schemeClr val="tx1"/>
                </a:solidFill>
                <a:sym typeface="Wingdings" panose="05000000000000000000" pitchFamily="2" charset="2"/>
              </a:rPr>
              <a:t>Oberflächenaktive Eigenschaften (Tenside)</a:t>
            </a:r>
          </a:p>
          <a:p>
            <a:pPr marL="985838">
              <a:lnSpc>
                <a:spcPct val="133000"/>
              </a:lnSpc>
              <a:spcBef>
                <a:spcPts val="1800"/>
              </a:spcBef>
            </a:pPr>
            <a:r>
              <a:rPr lang="de-DE" sz="2000" b="1" dirty="0">
                <a:solidFill>
                  <a:schemeClr val="tx1"/>
                </a:solidFill>
                <a:sym typeface="Wingdings" panose="05000000000000000000" pitchFamily="2" charset="2"/>
              </a:rPr>
              <a:t> Verwendung in vielen verschiedenen Sektoren in hohen Tonnagen</a:t>
            </a:r>
            <a:endParaRPr lang="de-DE" sz="2000" b="1" dirty="0">
              <a:solidFill>
                <a:schemeClr val="tx1"/>
              </a:solidFill>
            </a:endParaRPr>
          </a:p>
        </p:txBody>
      </p:sp>
      <p:sp>
        <p:nvSpPr>
          <p:cNvPr id="11" name="Textplatzhalter 5">
            <a:extLst>
              <a:ext uri="{FF2B5EF4-FFF2-40B4-BE49-F238E27FC236}">
                <a16:creationId xmlns:a16="http://schemas.microsoft.com/office/drawing/2014/main" id="{0C02855B-5F6C-4AF8-8EA0-1A43F08B8770}"/>
              </a:ext>
            </a:extLst>
          </p:cNvPr>
          <p:cNvSpPr>
            <a:spLocks noGrp="1"/>
          </p:cNvSpPr>
          <p:nvPr>
            <p:ph type="body" sz="quarter" idx="13"/>
          </p:nvPr>
        </p:nvSpPr>
        <p:spPr>
          <a:xfrm>
            <a:off x="552001" y="288000"/>
            <a:ext cx="10943167" cy="231224"/>
          </a:xfrm>
        </p:spPr>
        <p:txBody>
          <a:bodyPr/>
          <a:lstStyle/>
          <a:p>
            <a:r>
              <a:rPr lang="de-DE" dirty="0"/>
              <a:t>Warum werden PFAS reguliert?</a:t>
            </a:r>
          </a:p>
        </p:txBody>
      </p:sp>
      <p:sp>
        <p:nvSpPr>
          <p:cNvPr id="12" name="Datumsplatzhalter 2">
            <a:extLst>
              <a:ext uri="{FF2B5EF4-FFF2-40B4-BE49-F238E27FC236}">
                <a16:creationId xmlns:a16="http://schemas.microsoft.com/office/drawing/2014/main" id="{B7209B38-F45A-4B47-AFEF-8E514AC333CF}"/>
              </a:ext>
            </a:extLst>
          </p:cNvPr>
          <p:cNvSpPr>
            <a:spLocks noGrp="1"/>
          </p:cNvSpPr>
          <p:nvPr>
            <p:ph type="dt" sz="half" idx="16"/>
          </p:nvPr>
        </p:nvSpPr>
        <p:spPr>
          <a:xfrm>
            <a:off x="554567" y="6597353"/>
            <a:ext cx="864000" cy="260648"/>
          </a:xfrm>
        </p:spPr>
        <p:txBody>
          <a:bodyPr/>
          <a:lstStyle/>
          <a:p>
            <a:r>
              <a:rPr lang="de-DE" dirty="0"/>
              <a:t>21.03.2024</a:t>
            </a:r>
          </a:p>
        </p:txBody>
      </p:sp>
      <p:sp>
        <p:nvSpPr>
          <p:cNvPr id="13" name="Fußzeilenplatzhalter 3">
            <a:extLst>
              <a:ext uri="{FF2B5EF4-FFF2-40B4-BE49-F238E27FC236}">
                <a16:creationId xmlns:a16="http://schemas.microsoft.com/office/drawing/2014/main" id="{D9436732-69C1-4D33-81D0-397A9072D41F}"/>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287935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884" y="430029"/>
            <a:ext cx="10972800" cy="612000"/>
          </a:xfrm>
        </p:spPr>
        <p:txBody>
          <a:bodyPr>
            <a:normAutofit/>
          </a:bodyPr>
          <a:lstStyle/>
          <a:p>
            <a:pPr marL="457200" indent="-457200">
              <a:buFont typeface="+mj-lt"/>
              <a:buAutoNum type="arabicPeriod" startAt="4"/>
            </a:pPr>
            <a:r>
              <a:rPr lang="de-DE" sz="2400" dirty="0"/>
              <a:t>Funktion und Verwendung von PFAS</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10</a:t>
            </a:fld>
            <a:endParaRPr lang="de-DE" dirty="0"/>
          </a:p>
        </p:txBody>
      </p:sp>
      <p:sp>
        <p:nvSpPr>
          <p:cNvPr id="10" name="Plassholder for innhold 2">
            <a:extLst>
              <a:ext uri="{FF2B5EF4-FFF2-40B4-BE49-F238E27FC236}">
                <a16:creationId xmlns:a16="http://schemas.microsoft.com/office/drawing/2014/main" id="{CB424955-E991-4286-B5E9-CF1F6D99B51B}"/>
              </a:ext>
            </a:extLst>
          </p:cNvPr>
          <p:cNvSpPr txBox="1">
            <a:spLocks/>
          </p:cNvSpPr>
          <p:nvPr/>
        </p:nvSpPr>
        <p:spPr>
          <a:xfrm>
            <a:off x="4655840" y="1628800"/>
            <a:ext cx="6882645" cy="4059761"/>
          </a:xfrm>
          <a:prstGeom prst="rect">
            <a:avLst/>
          </a:prstGeom>
        </p:spPr>
        <p:txBody>
          <a:bodyPr numCol="2" spcCol="252000"/>
          <a:lstStyle>
            <a:lvl1pPr marL="271463" indent="-271463" algn="l" defTabSz="457200" rtl="0" eaLnBrk="1" latinLnBrk="0" hangingPunct="1">
              <a:spcBef>
                <a:spcPct val="20000"/>
              </a:spcBef>
              <a:buFont typeface="Symbol" charset="2"/>
              <a:buChar char="-"/>
              <a:defRPr sz="1800" b="1" i="0" kern="1200" spc="50">
                <a:solidFill>
                  <a:schemeClr val="tx1"/>
                </a:solidFill>
                <a:latin typeface="+mn-lt"/>
                <a:ea typeface="+mn-ea"/>
                <a:cs typeface="+mn-cs"/>
              </a:defRPr>
            </a:lvl1pPr>
            <a:lvl2pPr marL="541338" indent="-269875" algn="l" defTabSz="457200" rtl="0" eaLnBrk="1" latinLnBrk="0" hangingPunct="1">
              <a:spcBef>
                <a:spcPct val="20000"/>
              </a:spcBef>
              <a:buFont typeface="Arial"/>
              <a:buChar char="–"/>
              <a:tabLst>
                <a:tab pos="719138" algn="l"/>
              </a:tabLst>
              <a:defRPr sz="1800" kern="1200" spc="50" baseline="0">
                <a:solidFill>
                  <a:schemeClr val="tx1"/>
                </a:solidFill>
                <a:latin typeface="+mn-lt"/>
                <a:ea typeface="+mn-ea"/>
                <a:cs typeface="+mn-cs"/>
              </a:defRPr>
            </a:lvl2pPr>
            <a:lvl3pPr marL="804863" indent="-263525" algn="l" defTabSz="457200" rtl="0" eaLnBrk="1" latinLnBrk="0" hangingPunct="1">
              <a:spcBef>
                <a:spcPct val="20000"/>
              </a:spcBef>
              <a:buFont typeface="Symbol" charset="2"/>
              <a:buChar char="-"/>
              <a:tabLst>
                <a:tab pos="804863" algn="l"/>
              </a:tabLst>
              <a:defRPr sz="1800" kern="1200" spc="50" baseline="0">
                <a:solidFill>
                  <a:schemeClr val="tx1"/>
                </a:solidFill>
                <a:latin typeface="+mn-lt"/>
                <a:ea typeface="+mn-ea"/>
                <a:cs typeface="+mn-cs"/>
              </a:defRPr>
            </a:lvl3pPr>
            <a:lvl4pPr marL="1074738" indent="-269875" algn="l" defTabSz="457200" rtl="0" eaLnBrk="1" latinLnBrk="0" hangingPunct="1">
              <a:spcBef>
                <a:spcPct val="20000"/>
              </a:spcBef>
              <a:buFont typeface="Arial"/>
              <a:buChar char="–"/>
              <a:defRPr sz="1800" kern="1200" spc="50">
                <a:solidFill>
                  <a:schemeClr val="tx1"/>
                </a:solidFill>
                <a:latin typeface="+mn-lt"/>
                <a:ea typeface="+mn-ea"/>
                <a:cs typeface="+mn-cs"/>
              </a:defRPr>
            </a:lvl4pPr>
            <a:lvl5pPr marL="1346200" indent="-271463" algn="l" defTabSz="457200" rtl="0" eaLnBrk="1" latinLnBrk="0" hangingPunct="1">
              <a:spcBef>
                <a:spcPct val="20000"/>
              </a:spcBef>
              <a:buFont typeface="Symbol" charset="2"/>
              <a:buChar char="-"/>
              <a:defRPr sz="1800" kern="1200" spc="5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9994" indent="-239994">
              <a:lnSpc>
                <a:spcPts val="2933"/>
              </a:lnSpc>
              <a:spcBef>
                <a:spcPts val="0"/>
              </a:spcBef>
              <a:buFont typeface="Arial" panose="020B0604020202020204" pitchFamily="34" charset="0"/>
              <a:buChar char="•"/>
            </a:pPr>
            <a:r>
              <a:rPr lang="nb-NO" sz="2133" b="0" dirty="0">
                <a:latin typeface="+mj-lt"/>
              </a:rPr>
              <a:t>Industrielle Prozesse</a:t>
            </a:r>
          </a:p>
          <a:p>
            <a:pPr marL="239994" indent="-239994">
              <a:lnSpc>
                <a:spcPts val="2933"/>
              </a:lnSpc>
              <a:spcBef>
                <a:spcPts val="0"/>
              </a:spcBef>
              <a:buFont typeface="Arial" panose="020B0604020202020204" pitchFamily="34" charset="0"/>
              <a:buChar char="•"/>
            </a:pPr>
            <a:r>
              <a:rPr lang="nb-NO" sz="2133" b="0" dirty="0">
                <a:latin typeface="+mj-lt"/>
              </a:rPr>
              <a:t>Feuerlöschmittel</a:t>
            </a:r>
          </a:p>
          <a:p>
            <a:pPr marL="239994" indent="-239994">
              <a:lnSpc>
                <a:spcPts val="2933"/>
              </a:lnSpc>
              <a:spcBef>
                <a:spcPts val="0"/>
              </a:spcBef>
              <a:buFont typeface="Arial" panose="020B0604020202020204" pitchFamily="34" charset="0"/>
              <a:buChar char="•"/>
            </a:pPr>
            <a:r>
              <a:rPr lang="nb-NO" sz="2133" b="0" dirty="0">
                <a:latin typeface="+mj-lt"/>
              </a:rPr>
              <a:t>Textilien (TULAC) </a:t>
            </a:r>
          </a:p>
          <a:p>
            <a:pPr marL="239994" indent="-239994">
              <a:lnSpc>
                <a:spcPts val="2933"/>
              </a:lnSpc>
              <a:spcBef>
                <a:spcPts val="0"/>
              </a:spcBef>
              <a:buFont typeface="Arial" panose="020B0604020202020204" pitchFamily="34" charset="0"/>
              <a:buChar char="•"/>
            </a:pPr>
            <a:r>
              <a:rPr lang="nb-NO" sz="2133" b="0" dirty="0">
                <a:latin typeface="+mj-lt"/>
              </a:rPr>
              <a:t>Lebensmittelkontakt-Materialien (inkl. Verpackungen)</a:t>
            </a:r>
          </a:p>
          <a:p>
            <a:pPr marL="239994" indent="-239994">
              <a:lnSpc>
                <a:spcPts val="2933"/>
              </a:lnSpc>
              <a:spcBef>
                <a:spcPts val="0"/>
              </a:spcBef>
              <a:buFont typeface="Arial" panose="020B0604020202020204" pitchFamily="34" charset="0"/>
              <a:buChar char="•"/>
            </a:pPr>
            <a:r>
              <a:rPr lang="nb-NO" sz="2133" b="0" dirty="0">
                <a:latin typeface="+mj-lt"/>
              </a:rPr>
              <a:t>Metallverarbeitung und Galvanik</a:t>
            </a:r>
          </a:p>
          <a:p>
            <a:pPr marL="239994" indent="-239994">
              <a:lnSpc>
                <a:spcPts val="2933"/>
              </a:lnSpc>
              <a:spcBef>
                <a:spcPts val="0"/>
              </a:spcBef>
              <a:buFont typeface="Arial" panose="020B0604020202020204" pitchFamily="34" charset="0"/>
              <a:buChar char="•"/>
            </a:pPr>
            <a:r>
              <a:rPr lang="nb-NO" sz="2133" b="0" dirty="0">
                <a:latin typeface="+mj-lt"/>
              </a:rPr>
              <a:t>Verbraucherprodukte</a:t>
            </a:r>
          </a:p>
          <a:p>
            <a:pPr marL="239994" indent="-239994">
              <a:lnSpc>
                <a:spcPts val="2933"/>
              </a:lnSpc>
              <a:spcBef>
                <a:spcPts val="0"/>
              </a:spcBef>
              <a:buFont typeface="Arial" panose="020B0604020202020204" pitchFamily="34" charset="0"/>
              <a:buChar char="•"/>
            </a:pPr>
            <a:r>
              <a:rPr lang="nb-NO" sz="2133" b="0" dirty="0">
                <a:latin typeface="+mj-lt"/>
              </a:rPr>
              <a:t>Ski-Wachse</a:t>
            </a:r>
          </a:p>
          <a:p>
            <a:pPr marL="239994" indent="-239994">
              <a:lnSpc>
                <a:spcPts val="2933"/>
              </a:lnSpc>
              <a:spcBef>
                <a:spcPts val="0"/>
              </a:spcBef>
              <a:buFont typeface="Arial" panose="020B0604020202020204" pitchFamily="34" charset="0"/>
              <a:buChar char="•"/>
            </a:pPr>
            <a:r>
              <a:rPr lang="nb-NO" sz="2133" b="0" dirty="0">
                <a:latin typeface="+mj-lt"/>
              </a:rPr>
              <a:t>Transport</a:t>
            </a:r>
          </a:p>
          <a:p>
            <a:pPr marL="239994" indent="-239994">
              <a:lnSpc>
                <a:spcPts val="2933"/>
              </a:lnSpc>
              <a:spcBef>
                <a:spcPts val="0"/>
              </a:spcBef>
              <a:buFont typeface="Arial" panose="020B0604020202020204" pitchFamily="34" charset="0"/>
              <a:buChar char="•"/>
            </a:pPr>
            <a:endParaRPr lang="nb-NO" sz="2133" b="0" dirty="0">
              <a:latin typeface="+mj-lt"/>
            </a:endParaRPr>
          </a:p>
          <a:p>
            <a:pPr marL="239994" indent="-239994">
              <a:lnSpc>
                <a:spcPts val="2933"/>
              </a:lnSpc>
              <a:spcBef>
                <a:spcPts val="0"/>
              </a:spcBef>
              <a:buFont typeface="Arial" panose="020B0604020202020204" pitchFamily="34" charset="0"/>
              <a:buChar char="•"/>
            </a:pPr>
            <a:r>
              <a:rPr lang="nb-NO" sz="2133" b="0" dirty="0">
                <a:latin typeface="+mj-lt"/>
              </a:rPr>
              <a:t>Anwendung fluorierter Gase</a:t>
            </a:r>
          </a:p>
          <a:p>
            <a:pPr marL="239994" indent="-239994">
              <a:lnSpc>
                <a:spcPts val="2933"/>
              </a:lnSpc>
              <a:spcBef>
                <a:spcPts val="0"/>
              </a:spcBef>
              <a:buFont typeface="Arial" panose="020B0604020202020204" pitchFamily="34" charset="0"/>
              <a:buChar char="•"/>
            </a:pPr>
            <a:r>
              <a:rPr lang="nb-NO" sz="2133" b="0" dirty="0">
                <a:latin typeface="+mj-lt"/>
              </a:rPr>
              <a:t>Elektronik und Halbleiter</a:t>
            </a:r>
          </a:p>
          <a:p>
            <a:pPr marL="239994" indent="-239994">
              <a:lnSpc>
                <a:spcPts val="2933"/>
              </a:lnSpc>
              <a:spcBef>
                <a:spcPts val="0"/>
              </a:spcBef>
              <a:buFont typeface="Arial" panose="020B0604020202020204" pitchFamily="34" charset="0"/>
              <a:buChar char="•"/>
            </a:pPr>
            <a:r>
              <a:rPr lang="nb-NO" sz="2133" b="0" dirty="0">
                <a:latin typeface="+mj-lt"/>
              </a:rPr>
              <a:t>Eneriesektor</a:t>
            </a:r>
          </a:p>
          <a:p>
            <a:pPr marL="239994" indent="-239994">
              <a:lnSpc>
                <a:spcPts val="2933"/>
              </a:lnSpc>
              <a:spcBef>
                <a:spcPts val="0"/>
              </a:spcBef>
              <a:buFont typeface="Arial" panose="020B0604020202020204" pitchFamily="34" charset="0"/>
              <a:buChar char="•"/>
            </a:pPr>
            <a:r>
              <a:rPr lang="nb-NO" sz="2133" b="0" dirty="0">
                <a:latin typeface="+mj-lt"/>
              </a:rPr>
              <a:t>Bauprodukte</a:t>
            </a:r>
          </a:p>
          <a:p>
            <a:pPr marL="239994" indent="-239994">
              <a:lnSpc>
                <a:spcPts val="2933"/>
              </a:lnSpc>
              <a:spcBef>
                <a:spcPts val="0"/>
              </a:spcBef>
              <a:buFont typeface="Arial" panose="020B0604020202020204" pitchFamily="34" charset="0"/>
              <a:buChar char="•"/>
            </a:pPr>
            <a:r>
              <a:rPr lang="nb-NO" sz="2133" b="0" dirty="0">
                <a:latin typeface="+mj-lt"/>
              </a:rPr>
              <a:t>Schmier- und Gleitmittel</a:t>
            </a:r>
          </a:p>
          <a:p>
            <a:pPr marL="239994" indent="-239994">
              <a:lnSpc>
                <a:spcPts val="2933"/>
              </a:lnSpc>
              <a:spcBef>
                <a:spcPts val="0"/>
              </a:spcBef>
              <a:buFont typeface="Arial" panose="020B0604020202020204" pitchFamily="34" charset="0"/>
              <a:buChar char="•"/>
            </a:pPr>
            <a:r>
              <a:rPr lang="nb-NO" sz="2133" b="0" dirty="0">
                <a:latin typeface="+mj-lt"/>
              </a:rPr>
              <a:t>Öl- und Bergbauindustrie</a:t>
            </a:r>
          </a:p>
          <a:p>
            <a:pPr marL="239994" indent="-239994">
              <a:lnSpc>
                <a:spcPts val="2933"/>
              </a:lnSpc>
              <a:spcBef>
                <a:spcPts val="0"/>
              </a:spcBef>
              <a:buFont typeface="Arial" panose="020B0604020202020204" pitchFamily="34" charset="0"/>
              <a:buChar char="•"/>
            </a:pPr>
            <a:r>
              <a:rPr lang="nb-NO" sz="2133" b="0" dirty="0">
                <a:latin typeface="+mj-lt"/>
              </a:rPr>
              <a:t>Medizinprodukte</a:t>
            </a:r>
          </a:p>
          <a:p>
            <a:pPr marL="239994" indent="-239994">
              <a:lnSpc>
                <a:spcPts val="2933"/>
              </a:lnSpc>
              <a:spcBef>
                <a:spcPts val="0"/>
              </a:spcBef>
              <a:buFont typeface="Arial" panose="020B0604020202020204" pitchFamily="34" charset="0"/>
              <a:buChar char="•"/>
            </a:pPr>
            <a:r>
              <a:rPr lang="nb-NO" sz="2133" b="0" dirty="0">
                <a:latin typeface="+mj-lt"/>
              </a:rPr>
              <a:t>Kosmetika</a:t>
            </a:r>
          </a:p>
          <a:p>
            <a:pPr marL="239994" indent="-239994">
              <a:lnSpc>
                <a:spcPts val="2933"/>
              </a:lnSpc>
              <a:spcBef>
                <a:spcPts val="0"/>
              </a:spcBef>
              <a:buFont typeface="Arial" panose="020B0604020202020204" pitchFamily="34" charset="0"/>
              <a:buChar char="•"/>
            </a:pPr>
            <a:r>
              <a:rPr lang="nb-NO" sz="2133" b="0" dirty="0">
                <a:latin typeface="+mj-lt"/>
              </a:rPr>
              <a:t>Viele weitere Anwendungen</a:t>
            </a:r>
          </a:p>
        </p:txBody>
      </p:sp>
      <p:sp>
        <p:nvSpPr>
          <p:cNvPr id="12" name="Textfeld 11">
            <a:extLst>
              <a:ext uri="{FF2B5EF4-FFF2-40B4-BE49-F238E27FC236}">
                <a16:creationId xmlns:a16="http://schemas.microsoft.com/office/drawing/2014/main" id="{425827CC-A804-47F2-A1FA-7D3FADFBFBD3}"/>
              </a:ext>
            </a:extLst>
          </p:cNvPr>
          <p:cNvSpPr txBox="1"/>
          <p:nvPr/>
        </p:nvSpPr>
        <p:spPr>
          <a:xfrm>
            <a:off x="191344" y="6248345"/>
            <a:ext cx="11809312" cy="276999"/>
          </a:xfrm>
          <a:prstGeom prst="rect">
            <a:avLst/>
          </a:prstGeom>
          <a:noFill/>
        </p:spPr>
        <p:txBody>
          <a:bodyPr wrap="square" rtlCol="0">
            <a:spAutoFit/>
          </a:bodyPr>
          <a:lstStyle/>
          <a:p>
            <a:r>
              <a:rPr lang="de-DE" sz="1200" dirty="0">
                <a:solidFill>
                  <a:schemeClr val="bg1">
                    <a:lumMod val="65000"/>
                  </a:schemeClr>
                </a:solidFill>
                <a:latin typeface="+mj-lt"/>
              </a:rPr>
              <a:t>TULAC - </a:t>
            </a:r>
            <a:r>
              <a:rPr lang="en-US" sz="1200" dirty="0">
                <a:solidFill>
                  <a:schemeClr val="bg1">
                    <a:lumMod val="65000"/>
                  </a:schemeClr>
                </a:solidFill>
                <a:latin typeface="+mj-lt"/>
              </a:rPr>
              <a:t>Textiles, Upholstery, Leather, Apparel and Carpets (</a:t>
            </a:r>
            <a:r>
              <a:rPr lang="en-US" sz="1200" dirty="0" err="1">
                <a:solidFill>
                  <a:schemeClr val="bg1">
                    <a:lumMod val="65000"/>
                  </a:schemeClr>
                </a:solidFill>
                <a:latin typeface="+mj-lt"/>
              </a:rPr>
              <a:t>Textilien</a:t>
            </a:r>
            <a:r>
              <a:rPr lang="en-US" sz="1200" dirty="0">
                <a:solidFill>
                  <a:schemeClr val="bg1">
                    <a:lumMod val="65000"/>
                  </a:schemeClr>
                </a:solidFill>
                <a:latin typeface="+mj-lt"/>
              </a:rPr>
              <a:t>, </a:t>
            </a:r>
            <a:r>
              <a:rPr lang="en-US" sz="1200" dirty="0" err="1">
                <a:solidFill>
                  <a:schemeClr val="bg1">
                    <a:lumMod val="65000"/>
                  </a:schemeClr>
                </a:solidFill>
                <a:latin typeface="+mj-lt"/>
              </a:rPr>
              <a:t>Polstermöbel</a:t>
            </a:r>
            <a:r>
              <a:rPr lang="en-US" sz="1200" dirty="0">
                <a:solidFill>
                  <a:schemeClr val="bg1">
                    <a:lumMod val="65000"/>
                  </a:schemeClr>
                </a:solidFill>
                <a:latin typeface="+mj-lt"/>
              </a:rPr>
              <a:t>, </a:t>
            </a:r>
            <a:r>
              <a:rPr lang="en-US" sz="1200" dirty="0" err="1">
                <a:solidFill>
                  <a:schemeClr val="bg1">
                    <a:lumMod val="65000"/>
                  </a:schemeClr>
                </a:solidFill>
                <a:latin typeface="+mj-lt"/>
              </a:rPr>
              <a:t>Leder</a:t>
            </a:r>
            <a:r>
              <a:rPr lang="en-US" sz="1200" dirty="0">
                <a:solidFill>
                  <a:schemeClr val="bg1">
                    <a:lumMod val="65000"/>
                  </a:schemeClr>
                </a:solidFill>
                <a:latin typeface="+mj-lt"/>
              </a:rPr>
              <a:t>, </a:t>
            </a:r>
            <a:r>
              <a:rPr lang="en-US" sz="1200" dirty="0" err="1">
                <a:solidFill>
                  <a:schemeClr val="bg1">
                    <a:lumMod val="65000"/>
                  </a:schemeClr>
                </a:solidFill>
                <a:latin typeface="+mj-lt"/>
              </a:rPr>
              <a:t>Bekleidung</a:t>
            </a:r>
            <a:r>
              <a:rPr lang="en-US" sz="1200" dirty="0">
                <a:solidFill>
                  <a:schemeClr val="bg1">
                    <a:lumMod val="65000"/>
                  </a:schemeClr>
                </a:solidFill>
                <a:latin typeface="+mj-lt"/>
              </a:rPr>
              <a:t> und </a:t>
            </a:r>
            <a:r>
              <a:rPr lang="en-US" sz="1200" dirty="0" err="1">
                <a:solidFill>
                  <a:schemeClr val="bg1">
                    <a:lumMod val="65000"/>
                  </a:schemeClr>
                </a:solidFill>
                <a:latin typeface="+mj-lt"/>
              </a:rPr>
              <a:t>Teppiche</a:t>
            </a:r>
            <a:r>
              <a:rPr lang="en-US" sz="1200" dirty="0">
                <a:solidFill>
                  <a:schemeClr val="bg1">
                    <a:lumMod val="65000"/>
                  </a:schemeClr>
                </a:solidFill>
                <a:latin typeface="+mj-lt"/>
              </a:rPr>
              <a:t>)</a:t>
            </a:r>
            <a:endParaRPr lang="de-DE" sz="1200" dirty="0">
              <a:solidFill>
                <a:schemeClr val="bg1">
                  <a:lumMod val="65000"/>
                </a:schemeClr>
              </a:solidFill>
              <a:latin typeface="+mj-lt"/>
            </a:endParaRPr>
          </a:p>
        </p:txBody>
      </p:sp>
      <p:sp>
        <p:nvSpPr>
          <p:cNvPr id="14" name="Textplatzhalter 5">
            <a:extLst>
              <a:ext uri="{FF2B5EF4-FFF2-40B4-BE49-F238E27FC236}">
                <a16:creationId xmlns:a16="http://schemas.microsoft.com/office/drawing/2014/main" id="{F4B16225-8779-472B-9906-651AFD694B6B}"/>
              </a:ext>
            </a:extLst>
          </p:cNvPr>
          <p:cNvSpPr>
            <a:spLocks noGrp="1"/>
          </p:cNvSpPr>
          <p:nvPr>
            <p:ph type="body" sz="quarter" idx="13"/>
          </p:nvPr>
        </p:nvSpPr>
        <p:spPr>
          <a:xfrm>
            <a:off x="552001" y="288000"/>
            <a:ext cx="10943167" cy="231224"/>
          </a:xfrm>
        </p:spPr>
        <p:txBody>
          <a:bodyPr/>
          <a:lstStyle/>
          <a:p>
            <a:r>
              <a:rPr lang="de-DE" dirty="0"/>
              <a:t>Warum werden PFAS reguliert?</a:t>
            </a:r>
          </a:p>
        </p:txBody>
      </p:sp>
      <p:grpSp>
        <p:nvGrpSpPr>
          <p:cNvPr id="9" name="Gruppieren 8">
            <a:extLst>
              <a:ext uri="{FF2B5EF4-FFF2-40B4-BE49-F238E27FC236}">
                <a16:creationId xmlns:a16="http://schemas.microsoft.com/office/drawing/2014/main" id="{24867C3D-5D20-4E8B-A5BC-B5A339C3AF55}"/>
              </a:ext>
            </a:extLst>
          </p:cNvPr>
          <p:cNvGrpSpPr/>
          <p:nvPr/>
        </p:nvGrpSpPr>
        <p:grpSpPr>
          <a:xfrm>
            <a:off x="540665" y="1628800"/>
            <a:ext cx="3937940" cy="3293697"/>
            <a:chOff x="540665" y="1628800"/>
            <a:chExt cx="3937940" cy="3293697"/>
          </a:xfrm>
        </p:grpSpPr>
        <p:pic>
          <p:nvPicPr>
            <p:cNvPr id="8" name="Bildobjekt 3">
              <a:extLst>
                <a:ext uri="{FF2B5EF4-FFF2-40B4-BE49-F238E27FC236}">
                  <a16:creationId xmlns:a16="http://schemas.microsoft.com/office/drawing/2014/main" id="{B0B6FBFF-D8B2-454E-AF64-2366252D1EDC}"/>
                </a:ext>
              </a:extLst>
            </p:cNvPr>
            <p:cNvPicPr>
              <a:picLocks noChangeAspect="1"/>
            </p:cNvPicPr>
            <p:nvPr/>
          </p:nvPicPr>
          <p:blipFill rotWithShape="1">
            <a:blip r:embed="rId3"/>
            <a:srcRect l="37586" t="8788" r="7876" b="9885"/>
            <a:stretch/>
          </p:blipFill>
          <p:spPr>
            <a:xfrm>
              <a:off x="552001" y="1628800"/>
              <a:ext cx="3926604" cy="3293697"/>
            </a:xfrm>
            <a:prstGeom prst="rect">
              <a:avLst/>
            </a:prstGeom>
          </p:spPr>
        </p:pic>
        <p:grpSp>
          <p:nvGrpSpPr>
            <p:cNvPr id="7" name="Gruppieren 6">
              <a:extLst>
                <a:ext uri="{FF2B5EF4-FFF2-40B4-BE49-F238E27FC236}">
                  <a16:creationId xmlns:a16="http://schemas.microsoft.com/office/drawing/2014/main" id="{A237948F-4BE9-4A31-983B-C03000F7246A}"/>
                </a:ext>
              </a:extLst>
            </p:cNvPr>
            <p:cNvGrpSpPr/>
            <p:nvPr/>
          </p:nvGrpSpPr>
          <p:grpSpPr>
            <a:xfrm>
              <a:off x="540665" y="2861724"/>
              <a:ext cx="3611119" cy="1863420"/>
              <a:chOff x="540665" y="2861724"/>
              <a:chExt cx="3611119" cy="1863420"/>
            </a:xfrm>
          </p:grpSpPr>
          <p:sp>
            <p:nvSpPr>
              <p:cNvPr id="6" name="Textfeld 5">
                <a:extLst>
                  <a:ext uri="{FF2B5EF4-FFF2-40B4-BE49-F238E27FC236}">
                    <a16:creationId xmlns:a16="http://schemas.microsoft.com/office/drawing/2014/main" id="{E9AC451A-DB04-4C1B-BB9D-3DCBACC36149}"/>
                  </a:ext>
                </a:extLst>
              </p:cNvPr>
              <p:cNvSpPr txBox="1"/>
              <p:nvPr/>
            </p:nvSpPr>
            <p:spPr>
              <a:xfrm>
                <a:off x="540665" y="2861725"/>
                <a:ext cx="1522887" cy="307777"/>
              </a:xfrm>
              <a:prstGeom prst="rect">
                <a:avLst/>
              </a:prstGeom>
              <a:solidFill>
                <a:schemeClr val="bg1"/>
              </a:solidFill>
            </p:spPr>
            <p:txBody>
              <a:bodyPr wrap="square" rtlCol="0">
                <a:spAutoFit/>
              </a:bodyPr>
              <a:lstStyle/>
              <a:p>
                <a:pPr algn="ctr"/>
                <a:r>
                  <a:rPr lang="de-DE" sz="1400" dirty="0">
                    <a:latin typeface="+mj-lt"/>
                  </a:rPr>
                  <a:t>Wetterbekleidung</a:t>
                </a:r>
              </a:p>
            </p:txBody>
          </p:sp>
          <p:sp>
            <p:nvSpPr>
              <p:cNvPr id="11" name="Textfeld 10">
                <a:extLst>
                  <a:ext uri="{FF2B5EF4-FFF2-40B4-BE49-F238E27FC236}">
                    <a16:creationId xmlns:a16="http://schemas.microsoft.com/office/drawing/2014/main" id="{E20A046B-6494-4845-ABBA-23F347C9BEB4}"/>
                  </a:ext>
                </a:extLst>
              </p:cNvPr>
              <p:cNvSpPr txBox="1"/>
              <p:nvPr/>
            </p:nvSpPr>
            <p:spPr>
              <a:xfrm>
                <a:off x="2351584" y="2861724"/>
                <a:ext cx="1800200" cy="307777"/>
              </a:xfrm>
              <a:prstGeom prst="rect">
                <a:avLst/>
              </a:prstGeom>
              <a:solidFill>
                <a:schemeClr val="bg1"/>
              </a:solidFill>
            </p:spPr>
            <p:txBody>
              <a:bodyPr wrap="square" rtlCol="0">
                <a:spAutoFit/>
              </a:bodyPr>
              <a:lstStyle/>
              <a:p>
                <a:pPr algn="ctr"/>
                <a:r>
                  <a:rPr lang="de-DE" sz="1400" dirty="0">
                    <a:latin typeface="+mj-lt"/>
                  </a:rPr>
                  <a:t>Antihaftbeschichtung</a:t>
                </a:r>
              </a:p>
            </p:txBody>
          </p:sp>
          <p:sp>
            <p:nvSpPr>
              <p:cNvPr id="13" name="Textfeld 12">
                <a:extLst>
                  <a:ext uri="{FF2B5EF4-FFF2-40B4-BE49-F238E27FC236}">
                    <a16:creationId xmlns:a16="http://schemas.microsoft.com/office/drawing/2014/main" id="{743A8196-194A-44AE-BE78-7D863F83C754}"/>
                  </a:ext>
                </a:extLst>
              </p:cNvPr>
              <p:cNvSpPr txBox="1"/>
              <p:nvPr/>
            </p:nvSpPr>
            <p:spPr>
              <a:xfrm>
                <a:off x="728880" y="4417367"/>
                <a:ext cx="1018832" cy="307777"/>
              </a:xfrm>
              <a:prstGeom prst="rect">
                <a:avLst/>
              </a:prstGeom>
              <a:solidFill>
                <a:schemeClr val="bg1"/>
              </a:solidFill>
            </p:spPr>
            <p:txBody>
              <a:bodyPr wrap="square" rtlCol="0">
                <a:spAutoFit/>
              </a:bodyPr>
              <a:lstStyle/>
              <a:p>
                <a:pPr algn="ctr"/>
                <a:r>
                  <a:rPr lang="de-DE" sz="1400" dirty="0">
                    <a:latin typeface="+mj-lt"/>
                  </a:rPr>
                  <a:t>Kosmetika</a:t>
                </a:r>
              </a:p>
            </p:txBody>
          </p:sp>
          <p:sp>
            <p:nvSpPr>
              <p:cNvPr id="15" name="Textfeld 14">
                <a:extLst>
                  <a:ext uri="{FF2B5EF4-FFF2-40B4-BE49-F238E27FC236}">
                    <a16:creationId xmlns:a16="http://schemas.microsoft.com/office/drawing/2014/main" id="{A29ECBF9-4C9E-4CC2-919F-50E86DC31265}"/>
                  </a:ext>
                </a:extLst>
              </p:cNvPr>
              <p:cNvSpPr txBox="1"/>
              <p:nvPr/>
            </p:nvSpPr>
            <p:spPr>
              <a:xfrm>
                <a:off x="2304860" y="4417367"/>
                <a:ext cx="1702908" cy="307777"/>
              </a:xfrm>
              <a:prstGeom prst="rect">
                <a:avLst/>
              </a:prstGeom>
              <a:solidFill>
                <a:schemeClr val="bg1"/>
              </a:solidFill>
            </p:spPr>
            <p:txBody>
              <a:bodyPr wrap="square" rtlCol="0">
                <a:spAutoFit/>
              </a:bodyPr>
              <a:lstStyle/>
              <a:p>
                <a:pPr algn="ctr"/>
                <a:r>
                  <a:rPr lang="de-DE" sz="1400" dirty="0">
                    <a:latin typeface="+mj-lt"/>
                  </a:rPr>
                  <a:t>Medizinprodukte</a:t>
                </a:r>
              </a:p>
            </p:txBody>
          </p:sp>
        </p:grpSp>
      </p:grpSp>
      <p:sp>
        <p:nvSpPr>
          <p:cNvPr id="18" name="Datumsplatzhalter 2">
            <a:extLst>
              <a:ext uri="{FF2B5EF4-FFF2-40B4-BE49-F238E27FC236}">
                <a16:creationId xmlns:a16="http://schemas.microsoft.com/office/drawing/2014/main" id="{3FB2DE69-4E64-40FC-8334-681F0D272C91}"/>
              </a:ext>
            </a:extLst>
          </p:cNvPr>
          <p:cNvSpPr>
            <a:spLocks noGrp="1"/>
          </p:cNvSpPr>
          <p:nvPr>
            <p:ph type="dt" sz="half" idx="16"/>
          </p:nvPr>
        </p:nvSpPr>
        <p:spPr>
          <a:xfrm>
            <a:off x="554567" y="6597353"/>
            <a:ext cx="864000" cy="260648"/>
          </a:xfrm>
        </p:spPr>
        <p:txBody>
          <a:bodyPr/>
          <a:lstStyle/>
          <a:p>
            <a:r>
              <a:rPr lang="de-DE" dirty="0"/>
              <a:t>21.03.2024</a:t>
            </a:r>
          </a:p>
        </p:txBody>
      </p:sp>
      <p:sp>
        <p:nvSpPr>
          <p:cNvPr id="19" name="Fußzeilenplatzhalter 3">
            <a:extLst>
              <a:ext uri="{FF2B5EF4-FFF2-40B4-BE49-F238E27FC236}">
                <a16:creationId xmlns:a16="http://schemas.microsoft.com/office/drawing/2014/main" id="{54AB8FFE-5D43-4724-8556-BF96E81BEC42}"/>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196980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884" y="430029"/>
            <a:ext cx="10972800" cy="612000"/>
          </a:xfrm>
        </p:spPr>
        <p:txBody>
          <a:bodyPr>
            <a:normAutofit/>
          </a:bodyPr>
          <a:lstStyle/>
          <a:p>
            <a:pPr marL="457200" indent="-457200">
              <a:buFont typeface="+mj-lt"/>
              <a:buAutoNum type="arabicPeriod" startAt="4"/>
            </a:pPr>
            <a:r>
              <a:rPr lang="de-DE" sz="2400" dirty="0"/>
              <a:t>Funktion und Verwendung von PFAS</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11</a:t>
            </a:fld>
            <a:endParaRPr lang="de-DE" dirty="0"/>
          </a:p>
        </p:txBody>
      </p:sp>
      <p:sp>
        <p:nvSpPr>
          <p:cNvPr id="9" name="Textplatzhalter 6">
            <a:extLst>
              <a:ext uri="{FF2B5EF4-FFF2-40B4-BE49-F238E27FC236}">
                <a16:creationId xmlns:a16="http://schemas.microsoft.com/office/drawing/2014/main" id="{BC0E904F-6648-4072-8AE0-718FD9A21552}"/>
              </a:ext>
            </a:extLst>
          </p:cNvPr>
          <p:cNvSpPr txBox="1">
            <a:spLocks/>
          </p:cNvSpPr>
          <p:nvPr/>
        </p:nvSpPr>
        <p:spPr>
          <a:xfrm>
            <a:off x="554283" y="1340768"/>
            <a:ext cx="11011425" cy="5112568"/>
          </a:xfrm>
          <a:prstGeom prst="rect">
            <a:avLst/>
          </a:prstGeom>
          <a:ln w="3175">
            <a:noFill/>
          </a:ln>
        </p:spPr>
        <p:txBody>
          <a:bodyPr vert="horz" lIns="0" tIns="0" rIns="0" bIns="0" rtlCol="0">
            <a:normAutofit/>
          </a:bodyPr>
          <a:lstStyle>
            <a:lvl1pPr marL="0" indent="0" algn="l" defTabSz="914400" rtl="0" eaLnBrk="1" latinLnBrk="0" hangingPunct="1">
              <a:lnSpc>
                <a:spcPts val="1500"/>
              </a:lnSpc>
              <a:spcBef>
                <a:spcPts val="0"/>
              </a:spcBef>
              <a:buFont typeface="Arial" pitchFamily="34" charset="0"/>
              <a:buNone/>
              <a:tabLst/>
              <a:defRPr kumimoji="0" lang="de-DE" sz="1200" b="0" i="0" u="none" strike="noStrike" kern="1200" cap="none" spc="0" normalizeH="0" baseline="0" noProof="0">
                <a:ln>
                  <a:noFill/>
                </a:ln>
                <a:solidFill>
                  <a:schemeClr val="accent1"/>
                </a:solidFill>
                <a:effectLst/>
                <a:uLnTx/>
                <a:uFillTx/>
                <a:latin typeface="Calibri" panose="020F0502020204030204" pitchFamily="34" charset="0"/>
                <a:ea typeface="+mn-ea"/>
                <a:cs typeface="+mn-cs"/>
              </a:defRPr>
            </a:lvl1pPr>
            <a:lvl2pPr marL="0" indent="0" algn="l" defTabSz="914400" rtl="0" eaLnBrk="1" latinLnBrk="0" hangingPunct="1">
              <a:lnSpc>
                <a:spcPts val="1500"/>
              </a:lnSpc>
              <a:spcBef>
                <a:spcPts val="0"/>
              </a:spcBef>
              <a:buFontTx/>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2pPr>
            <a:lvl3pPr marL="0" indent="0" algn="l" defTabSz="914400" rtl="0" eaLnBrk="1" latinLnBrk="0" hangingPunct="1">
              <a:lnSpc>
                <a:spcPts val="1500"/>
              </a:lnSpc>
              <a:spcBef>
                <a:spcPts val="0"/>
              </a:spcBef>
              <a:buClr>
                <a:schemeClr val="accent1"/>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3pPr>
            <a:lvl4pPr marL="0" indent="0" algn="l" defTabSz="914400" rtl="0" eaLnBrk="1" latinLnBrk="0" hangingPunct="1">
              <a:lnSpc>
                <a:spcPts val="1500"/>
              </a:lnSpc>
              <a:spcBef>
                <a:spcPts val="0"/>
              </a:spcBef>
              <a:buClr>
                <a:srgbClr val="4B4B4D"/>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4pPr>
            <a:lvl5pPr marL="0" indent="0" algn="l" defTabSz="914400" rtl="0" eaLnBrk="1" latinLnBrk="0" hangingPunct="1">
              <a:lnSpc>
                <a:spcPts val="1500"/>
              </a:lnSpc>
              <a:spcBef>
                <a:spcPts val="0"/>
              </a:spcBef>
              <a:buFont typeface="Symbol" panose="05050102010706020507" pitchFamily="18" charset="2"/>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33000"/>
              </a:lnSpc>
              <a:spcBef>
                <a:spcPts val="600"/>
              </a:spcBef>
            </a:pPr>
            <a:r>
              <a:rPr lang="de-DE" sz="2000" b="1" dirty="0">
                <a:solidFill>
                  <a:schemeClr val="tx1"/>
                </a:solidFill>
              </a:rPr>
              <a:t>Jährliche Verwendungsmengen an PFAS im Jahr 2020: ~840 000 Tonen (Median)</a:t>
            </a:r>
          </a:p>
        </p:txBody>
      </p:sp>
      <p:grpSp>
        <p:nvGrpSpPr>
          <p:cNvPr id="12" name="Group 7">
            <a:extLst>
              <a:ext uri="{FF2B5EF4-FFF2-40B4-BE49-F238E27FC236}">
                <a16:creationId xmlns:a16="http://schemas.microsoft.com/office/drawing/2014/main" id="{1E20AA52-1BE7-44BE-8C78-C255B5E0880A}"/>
              </a:ext>
            </a:extLst>
          </p:cNvPr>
          <p:cNvGrpSpPr/>
          <p:nvPr/>
        </p:nvGrpSpPr>
        <p:grpSpPr>
          <a:xfrm>
            <a:off x="1339011" y="2020777"/>
            <a:ext cx="9483681" cy="3787984"/>
            <a:chOff x="361010" y="2720045"/>
            <a:chExt cx="7112761" cy="2840988"/>
          </a:xfrm>
        </p:grpSpPr>
        <p:pic>
          <p:nvPicPr>
            <p:cNvPr id="15" name="Picture 10">
              <a:extLst>
                <a:ext uri="{FF2B5EF4-FFF2-40B4-BE49-F238E27FC236}">
                  <a16:creationId xmlns:a16="http://schemas.microsoft.com/office/drawing/2014/main" id="{09AAAF7D-CB57-4F67-A41E-03AA45B4672D}"/>
                </a:ext>
              </a:extLst>
            </p:cNvPr>
            <p:cNvPicPr>
              <a:picLocks noChangeAspect="1"/>
            </p:cNvPicPr>
            <p:nvPr/>
          </p:nvPicPr>
          <p:blipFill>
            <a:blip r:embed="rId3"/>
            <a:stretch>
              <a:fillRect/>
            </a:stretch>
          </p:blipFill>
          <p:spPr>
            <a:xfrm>
              <a:off x="1115616" y="2780928"/>
              <a:ext cx="4337545" cy="2780105"/>
            </a:xfrm>
            <a:prstGeom prst="rect">
              <a:avLst/>
            </a:prstGeom>
          </p:spPr>
        </p:pic>
        <p:grpSp>
          <p:nvGrpSpPr>
            <p:cNvPr id="16" name="Group 11">
              <a:extLst>
                <a:ext uri="{FF2B5EF4-FFF2-40B4-BE49-F238E27FC236}">
                  <a16:creationId xmlns:a16="http://schemas.microsoft.com/office/drawing/2014/main" id="{9F092E95-F2F3-4A3D-8C94-ECEB27579AF6}"/>
                </a:ext>
              </a:extLst>
            </p:cNvPr>
            <p:cNvGrpSpPr/>
            <p:nvPr/>
          </p:nvGrpSpPr>
          <p:grpSpPr>
            <a:xfrm>
              <a:off x="361010" y="2720045"/>
              <a:ext cx="7112761" cy="1751017"/>
              <a:chOff x="361010" y="2720045"/>
              <a:chExt cx="7112761" cy="1751017"/>
            </a:xfrm>
          </p:grpSpPr>
          <p:sp>
            <p:nvSpPr>
              <p:cNvPr id="17" name="TextBox 12">
                <a:extLst>
                  <a:ext uri="{FF2B5EF4-FFF2-40B4-BE49-F238E27FC236}">
                    <a16:creationId xmlns:a16="http://schemas.microsoft.com/office/drawing/2014/main" id="{420905C1-10A9-4717-BE39-043BE0A0E416}"/>
                  </a:ext>
                </a:extLst>
              </p:cNvPr>
              <p:cNvSpPr txBox="1"/>
              <p:nvPr/>
            </p:nvSpPr>
            <p:spPr>
              <a:xfrm>
                <a:off x="5116939" y="3683221"/>
                <a:ext cx="2356832" cy="300083"/>
              </a:xfrm>
              <a:prstGeom prst="rect">
                <a:avLst/>
              </a:prstGeom>
              <a:noFill/>
            </p:spPr>
            <p:txBody>
              <a:bodyPr wrap="square" rtlCol="0">
                <a:spAutoFit/>
              </a:bodyPr>
              <a:lstStyle/>
              <a:p>
                <a:pPr>
                  <a:buNone/>
                </a:pPr>
                <a:r>
                  <a:rPr lang="de-DE" sz="2000">
                    <a:latin typeface="+mj-lt"/>
                  </a:rPr>
                  <a:t>Anwendung fluorierter Gase</a:t>
                </a:r>
              </a:p>
            </p:txBody>
          </p:sp>
          <p:sp>
            <p:nvSpPr>
              <p:cNvPr id="18" name="TextBox 13">
                <a:extLst>
                  <a:ext uri="{FF2B5EF4-FFF2-40B4-BE49-F238E27FC236}">
                    <a16:creationId xmlns:a16="http://schemas.microsoft.com/office/drawing/2014/main" id="{1CAAAEAB-1F8F-4A65-A501-F83A4177BC8B}"/>
                  </a:ext>
                </a:extLst>
              </p:cNvPr>
              <p:cNvSpPr txBox="1"/>
              <p:nvPr/>
            </p:nvSpPr>
            <p:spPr>
              <a:xfrm>
                <a:off x="689521" y="4170980"/>
                <a:ext cx="1356224" cy="300082"/>
              </a:xfrm>
              <a:prstGeom prst="rect">
                <a:avLst/>
              </a:prstGeom>
              <a:noFill/>
            </p:spPr>
            <p:txBody>
              <a:bodyPr wrap="square" rtlCol="0">
                <a:spAutoFit/>
              </a:bodyPr>
              <a:lstStyle/>
              <a:p>
                <a:pPr>
                  <a:buNone/>
                </a:pPr>
                <a:r>
                  <a:rPr lang="de-DE" sz="2000">
                    <a:latin typeface="+mj-lt"/>
                  </a:rPr>
                  <a:t>Transport</a:t>
                </a:r>
              </a:p>
            </p:txBody>
          </p:sp>
          <p:sp>
            <p:nvSpPr>
              <p:cNvPr id="19" name="TextBox 14">
                <a:extLst>
                  <a:ext uri="{FF2B5EF4-FFF2-40B4-BE49-F238E27FC236}">
                    <a16:creationId xmlns:a16="http://schemas.microsoft.com/office/drawing/2014/main" id="{0A77A32C-002F-46B0-A442-C46179D44E3D}"/>
                  </a:ext>
                </a:extLst>
              </p:cNvPr>
              <p:cNvSpPr txBox="1"/>
              <p:nvPr/>
            </p:nvSpPr>
            <p:spPr>
              <a:xfrm>
                <a:off x="361010" y="3297478"/>
                <a:ext cx="1535367" cy="300082"/>
              </a:xfrm>
              <a:prstGeom prst="rect">
                <a:avLst/>
              </a:prstGeom>
              <a:noFill/>
            </p:spPr>
            <p:txBody>
              <a:bodyPr wrap="square" rtlCol="0">
                <a:spAutoFit/>
              </a:bodyPr>
              <a:lstStyle/>
              <a:p>
                <a:pPr>
                  <a:buNone/>
                </a:pPr>
                <a:r>
                  <a:rPr lang="de-DE" sz="2000" dirty="0">
                    <a:latin typeface="+mj-lt"/>
                  </a:rPr>
                  <a:t>Textilien (TULAC)</a:t>
                </a:r>
              </a:p>
            </p:txBody>
          </p:sp>
          <p:sp>
            <p:nvSpPr>
              <p:cNvPr id="20" name="TextBox 15">
                <a:extLst>
                  <a:ext uri="{FF2B5EF4-FFF2-40B4-BE49-F238E27FC236}">
                    <a16:creationId xmlns:a16="http://schemas.microsoft.com/office/drawing/2014/main" id="{58D7CEF4-340F-41A7-B6CD-B3F184B54818}"/>
                  </a:ext>
                </a:extLst>
              </p:cNvPr>
              <p:cNvSpPr txBox="1"/>
              <p:nvPr/>
            </p:nvSpPr>
            <p:spPr>
              <a:xfrm>
                <a:off x="1115616" y="2869376"/>
                <a:ext cx="1535367" cy="300083"/>
              </a:xfrm>
              <a:prstGeom prst="rect">
                <a:avLst/>
              </a:prstGeom>
              <a:noFill/>
            </p:spPr>
            <p:txBody>
              <a:bodyPr wrap="square" rtlCol="0">
                <a:spAutoFit/>
              </a:bodyPr>
              <a:lstStyle/>
              <a:p>
                <a:pPr>
                  <a:buNone/>
                </a:pPr>
                <a:r>
                  <a:rPr lang="de-DE" sz="2000">
                    <a:latin typeface="+mj-lt"/>
                  </a:rPr>
                  <a:t>Medizinprodukte</a:t>
                </a:r>
              </a:p>
            </p:txBody>
          </p:sp>
          <p:sp>
            <p:nvSpPr>
              <p:cNvPr id="21" name="TextBox 16">
                <a:extLst>
                  <a:ext uri="{FF2B5EF4-FFF2-40B4-BE49-F238E27FC236}">
                    <a16:creationId xmlns:a16="http://schemas.microsoft.com/office/drawing/2014/main" id="{2C682173-FA91-47D9-B538-9FA995FAEBB4}"/>
                  </a:ext>
                </a:extLst>
              </p:cNvPr>
              <p:cNvSpPr txBox="1"/>
              <p:nvPr/>
            </p:nvSpPr>
            <p:spPr>
              <a:xfrm>
                <a:off x="2806597" y="2720045"/>
                <a:ext cx="2796341" cy="300083"/>
              </a:xfrm>
              <a:prstGeom prst="rect">
                <a:avLst/>
              </a:prstGeom>
              <a:solidFill>
                <a:schemeClr val="bg1"/>
              </a:solidFill>
            </p:spPr>
            <p:txBody>
              <a:bodyPr wrap="square" rtlCol="0">
                <a:spAutoFit/>
              </a:bodyPr>
              <a:lstStyle/>
              <a:p>
                <a:pPr>
                  <a:buNone/>
                </a:pPr>
                <a:r>
                  <a:rPr lang="de-DE" sz="2000" dirty="0">
                    <a:latin typeface="+mj-lt"/>
                  </a:rPr>
                  <a:t>Lebensmittelkontakt-Materialien</a:t>
                </a:r>
              </a:p>
            </p:txBody>
          </p:sp>
        </p:grpSp>
      </p:grpSp>
      <p:sp>
        <p:nvSpPr>
          <p:cNvPr id="13" name="TextBox 8">
            <a:extLst>
              <a:ext uri="{FF2B5EF4-FFF2-40B4-BE49-F238E27FC236}">
                <a16:creationId xmlns:a16="http://schemas.microsoft.com/office/drawing/2014/main" id="{8416E6D7-6A4D-45C3-94FF-E75CA08449C8}"/>
              </a:ext>
            </a:extLst>
          </p:cNvPr>
          <p:cNvSpPr txBox="1"/>
          <p:nvPr/>
        </p:nvSpPr>
        <p:spPr>
          <a:xfrm>
            <a:off x="552002" y="5517232"/>
            <a:ext cx="11448654" cy="774058"/>
          </a:xfrm>
          <a:prstGeom prst="rect">
            <a:avLst/>
          </a:prstGeom>
          <a:noFill/>
        </p:spPr>
        <p:txBody>
          <a:bodyPr wrap="square" rtlCol="0">
            <a:spAutoFit/>
          </a:bodyPr>
          <a:lstStyle/>
          <a:p>
            <a:pPr>
              <a:lnSpc>
                <a:spcPct val="114000"/>
              </a:lnSpc>
              <a:buNone/>
            </a:pPr>
            <a:r>
              <a:rPr lang="de-DE" sz="2000" dirty="0">
                <a:latin typeface="+mj-lt"/>
              </a:rPr>
              <a:t>Weitere neun Verwendungen wurden im Detail bewertet (darunter Verwendung in Kosmetika und Verbraucherprodukten). Die Verwendungsmengen lagen jeweils um ~1% oder darunter.</a:t>
            </a:r>
            <a:endParaRPr lang="de-DE" sz="2400" dirty="0">
              <a:latin typeface="+mj-lt"/>
            </a:endParaRPr>
          </a:p>
        </p:txBody>
      </p:sp>
      <p:sp>
        <p:nvSpPr>
          <p:cNvPr id="23" name="Textplatzhalter 5">
            <a:extLst>
              <a:ext uri="{FF2B5EF4-FFF2-40B4-BE49-F238E27FC236}">
                <a16:creationId xmlns:a16="http://schemas.microsoft.com/office/drawing/2014/main" id="{A43794B0-A9DE-48F8-A19D-58AC02A37C5B}"/>
              </a:ext>
            </a:extLst>
          </p:cNvPr>
          <p:cNvSpPr>
            <a:spLocks noGrp="1"/>
          </p:cNvSpPr>
          <p:nvPr>
            <p:ph type="body" sz="quarter" idx="13"/>
          </p:nvPr>
        </p:nvSpPr>
        <p:spPr>
          <a:xfrm>
            <a:off x="552001" y="288000"/>
            <a:ext cx="10943167" cy="231224"/>
          </a:xfrm>
        </p:spPr>
        <p:txBody>
          <a:bodyPr/>
          <a:lstStyle/>
          <a:p>
            <a:r>
              <a:rPr lang="de-DE" dirty="0"/>
              <a:t>Warum werden PFAS reguliert?</a:t>
            </a:r>
          </a:p>
        </p:txBody>
      </p:sp>
      <p:sp>
        <p:nvSpPr>
          <p:cNvPr id="25" name="Datumsplatzhalter 2">
            <a:extLst>
              <a:ext uri="{FF2B5EF4-FFF2-40B4-BE49-F238E27FC236}">
                <a16:creationId xmlns:a16="http://schemas.microsoft.com/office/drawing/2014/main" id="{03350192-A452-4314-ADEC-4CBA105FDFDB}"/>
              </a:ext>
            </a:extLst>
          </p:cNvPr>
          <p:cNvSpPr>
            <a:spLocks noGrp="1"/>
          </p:cNvSpPr>
          <p:nvPr>
            <p:ph type="dt" sz="half" idx="16"/>
          </p:nvPr>
        </p:nvSpPr>
        <p:spPr>
          <a:xfrm>
            <a:off x="554567" y="6597353"/>
            <a:ext cx="864000" cy="260648"/>
          </a:xfrm>
        </p:spPr>
        <p:txBody>
          <a:bodyPr/>
          <a:lstStyle/>
          <a:p>
            <a:r>
              <a:rPr lang="de-DE" dirty="0"/>
              <a:t>21.03.2024</a:t>
            </a:r>
          </a:p>
        </p:txBody>
      </p:sp>
      <p:sp>
        <p:nvSpPr>
          <p:cNvPr id="26" name="Fußzeilenplatzhalter 3">
            <a:extLst>
              <a:ext uri="{FF2B5EF4-FFF2-40B4-BE49-F238E27FC236}">
                <a16:creationId xmlns:a16="http://schemas.microsoft.com/office/drawing/2014/main" id="{99E9C06B-FE9A-48EC-AED3-4EB726264542}"/>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308511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884" y="430029"/>
            <a:ext cx="10972800" cy="612000"/>
          </a:xfrm>
        </p:spPr>
        <p:txBody>
          <a:bodyPr>
            <a:normAutofit/>
          </a:bodyPr>
          <a:lstStyle/>
          <a:p>
            <a:pPr marL="457200" indent="-457200">
              <a:buFont typeface="+mj-lt"/>
              <a:buAutoNum type="arabicPeriod" startAt="4"/>
            </a:pPr>
            <a:r>
              <a:rPr lang="de-DE" sz="2400" dirty="0"/>
              <a:t>Funktion und Verwendung von PFAS</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12</a:t>
            </a:fld>
            <a:endParaRPr lang="de-DE" dirty="0"/>
          </a:p>
        </p:txBody>
      </p:sp>
      <p:sp>
        <p:nvSpPr>
          <p:cNvPr id="9" name="Textplatzhalter 6">
            <a:extLst>
              <a:ext uri="{FF2B5EF4-FFF2-40B4-BE49-F238E27FC236}">
                <a16:creationId xmlns:a16="http://schemas.microsoft.com/office/drawing/2014/main" id="{BC0E904F-6648-4072-8AE0-718FD9A21552}"/>
              </a:ext>
            </a:extLst>
          </p:cNvPr>
          <p:cNvSpPr txBox="1">
            <a:spLocks/>
          </p:cNvSpPr>
          <p:nvPr/>
        </p:nvSpPr>
        <p:spPr>
          <a:xfrm>
            <a:off x="554283" y="1340768"/>
            <a:ext cx="11011425" cy="5112568"/>
          </a:xfrm>
          <a:prstGeom prst="rect">
            <a:avLst/>
          </a:prstGeom>
          <a:ln w="3175">
            <a:noFill/>
          </a:ln>
        </p:spPr>
        <p:txBody>
          <a:bodyPr vert="horz" lIns="0" tIns="0" rIns="0" bIns="0" rtlCol="0">
            <a:normAutofit/>
          </a:bodyPr>
          <a:lstStyle>
            <a:lvl1pPr marL="0" indent="0" algn="l" defTabSz="914400" rtl="0" eaLnBrk="1" latinLnBrk="0" hangingPunct="1">
              <a:lnSpc>
                <a:spcPts val="1500"/>
              </a:lnSpc>
              <a:spcBef>
                <a:spcPts val="0"/>
              </a:spcBef>
              <a:buFont typeface="Arial" pitchFamily="34" charset="0"/>
              <a:buNone/>
              <a:tabLst/>
              <a:defRPr kumimoji="0" lang="de-DE" sz="1200" b="0" i="0" u="none" strike="noStrike" kern="1200" cap="none" spc="0" normalizeH="0" baseline="0" noProof="0">
                <a:ln>
                  <a:noFill/>
                </a:ln>
                <a:solidFill>
                  <a:schemeClr val="accent1"/>
                </a:solidFill>
                <a:effectLst/>
                <a:uLnTx/>
                <a:uFillTx/>
                <a:latin typeface="Calibri" panose="020F0502020204030204" pitchFamily="34" charset="0"/>
                <a:ea typeface="+mn-ea"/>
                <a:cs typeface="+mn-cs"/>
              </a:defRPr>
            </a:lvl1pPr>
            <a:lvl2pPr marL="0" indent="0" algn="l" defTabSz="914400" rtl="0" eaLnBrk="1" latinLnBrk="0" hangingPunct="1">
              <a:lnSpc>
                <a:spcPts val="1500"/>
              </a:lnSpc>
              <a:spcBef>
                <a:spcPts val="0"/>
              </a:spcBef>
              <a:buFontTx/>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2pPr>
            <a:lvl3pPr marL="0" indent="0" algn="l" defTabSz="914400" rtl="0" eaLnBrk="1" latinLnBrk="0" hangingPunct="1">
              <a:lnSpc>
                <a:spcPts val="1500"/>
              </a:lnSpc>
              <a:spcBef>
                <a:spcPts val="0"/>
              </a:spcBef>
              <a:buClr>
                <a:schemeClr val="accent1"/>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3pPr>
            <a:lvl4pPr marL="0" indent="0" algn="l" defTabSz="914400" rtl="0" eaLnBrk="1" latinLnBrk="0" hangingPunct="1">
              <a:lnSpc>
                <a:spcPts val="1500"/>
              </a:lnSpc>
              <a:spcBef>
                <a:spcPts val="0"/>
              </a:spcBef>
              <a:buClr>
                <a:srgbClr val="4B4B4D"/>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4pPr>
            <a:lvl5pPr marL="0" indent="0" algn="l" defTabSz="914400" rtl="0" eaLnBrk="1" latinLnBrk="0" hangingPunct="1">
              <a:lnSpc>
                <a:spcPts val="1500"/>
              </a:lnSpc>
              <a:spcBef>
                <a:spcPts val="0"/>
              </a:spcBef>
              <a:buFont typeface="Symbol" panose="05050102010706020507" pitchFamily="18" charset="2"/>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33000"/>
              </a:lnSpc>
              <a:spcBef>
                <a:spcPts val="600"/>
              </a:spcBef>
            </a:pPr>
            <a:r>
              <a:rPr lang="de-DE" sz="2000" b="1" dirty="0">
                <a:solidFill>
                  <a:schemeClr val="tx1"/>
                </a:solidFill>
              </a:rPr>
              <a:t>Zusammenfassung von Verwendungen aus verschiedenen Bereichen in einer größeren Gruppe</a:t>
            </a:r>
          </a:p>
        </p:txBody>
      </p:sp>
      <p:grpSp>
        <p:nvGrpSpPr>
          <p:cNvPr id="22" name="Group 50">
            <a:extLst>
              <a:ext uri="{FF2B5EF4-FFF2-40B4-BE49-F238E27FC236}">
                <a16:creationId xmlns:a16="http://schemas.microsoft.com/office/drawing/2014/main" id="{536F3151-9FB5-4800-B3D0-E920C234BAE6}"/>
              </a:ext>
            </a:extLst>
          </p:cNvPr>
          <p:cNvGrpSpPr/>
          <p:nvPr/>
        </p:nvGrpSpPr>
        <p:grpSpPr>
          <a:xfrm>
            <a:off x="718805" y="2005525"/>
            <a:ext cx="10753195" cy="4159778"/>
            <a:chOff x="539552" y="2492896"/>
            <a:chExt cx="8064896" cy="3119834"/>
          </a:xfrm>
        </p:grpSpPr>
        <p:cxnSp>
          <p:nvCxnSpPr>
            <p:cNvPr id="23" name="Straight Arrow Connector 51">
              <a:extLst>
                <a:ext uri="{FF2B5EF4-FFF2-40B4-BE49-F238E27FC236}">
                  <a16:creationId xmlns:a16="http://schemas.microsoft.com/office/drawing/2014/main" id="{0ED43778-96DB-48BD-AE83-7003715814E6}"/>
                </a:ext>
              </a:extLst>
            </p:cNvPr>
            <p:cNvCxnSpPr>
              <a:cxnSpLocks/>
            </p:cNvCxnSpPr>
            <p:nvPr/>
          </p:nvCxnSpPr>
          <p:spPr>
            <a:xfrm>
              <a:off x="5220072" y="3071959"/>
              <a:ext cx="1696954" cy="1569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4" name="Group 52">
              <a:extLst>
                <a:ext uri="{FF2B5EF4-FFF2-40B4-BE49-F238E27FC236}">
                  <a16:creationId xmlns:a16="http://schemas.microsoft.com/office/drawing/2014/main" id="{83B851BE-E91B-432F-9C04-F52FEA9ACAB1}"/>
                </a:ext>
              </a:extLst>
            </p:cNvPr>
            <p:cNvGrpSpPr/>
            <p:nvPr/>
          </p:nvGrpSpPr>
          <p:grpSpPr>
            <a:xfrm>
              <a:off x="539552" y="2492896"/>
              <a:ext cx="8064896" cy="3119834"/>
              <a:chOff x="539552" y="2492896"/>
              <a:chExt cx="8064896" cy="3119834"/>
            </a:xfrm>
          </p:grpSpPr>
          <p:cxnSp>
            <p:nvCxnSpPr>
              <p:cNvPr id="25" name="Straight Arrow Connector 53">
                <a:extLst>
                  <a:ext uri="{FF2B5EF4-FFF2-40B4-BE49-F238E27FC236}">
                    <a16:creationId xmlns:a16="http://schemas.microsoft.com/office/drawing/2014/main" id="{4B6DE82F-9B7B-4A5A-9E6D-680C6C38ED0F}"/>
                  </a:ext>
                </a:extLst>
              </p:cNvPr>
              <p:cNvCxnSpPr>
                <a:cxnSpLocks/>
              </p:cNvCxnSpPr>
              <p:nvPr/>
            </p:nvCxnSpPr>
            <p:spPr>
              <a:xfrm>
                <a:off x="4932040" y="3104132"/>
                <a:ext cx="413976" cy="1562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54">
                <a:extLst>
                  <a:ext uri="{FF2B5EF4-FFF2-40B4-BE49-F238E27FC236}">
                    <a16:creationId xmlns:a16="http://schemas.microsoft.com/office/drawing/2014/main" id="{27FFD71E-E154-4EF4-B8D3-DC049FFC8750}"/>
                  </a:ext>
                </a:extLst>
              </p:cNvPr>
              <p:cNvCxnSpPr>
                <a:cxnSpLocks/>
              </p:cNvCxnSpPr>
              <p:nvPr/>
            </p:nvCxnSpPr>
            <p:spPr>
              <a:xfrm flipH="1">
                <a:off x="3663944" y="3089978"/>
                <a:ext cx="571670" cy="15631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55">
                <a:extLst>
                  <a:ext uri="{FF2B5EF4-FFF2-40B4-BE49-F238E27FC236}">
                    <a16:creationId xmlns:a16="http://schemas.microsoft.com/office/drawing/2014/main" id="{89966E2D-7281-45DB-B489-CBF65317F397}"/>
                  </a:ext>
                </a:extLst>
              </p:cNvPr>
              <p:cNvCxnSpPr>
                <a:cxnSpLocks/>
              </p:cNvCxnSpPr>
              <p:nvPr/>
            </p:nvCxnSpPr>
            <p:spPr>
              <a:xfrm flipH="1">
                <a:off x="2109118" y="3083530"/>
                <a:ext cx="1809609" cy="15696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8" name="Group 56">
                <a:extLst>
                  <a:ext uri="{FF2B5EF4-FFF2-40B4-BE49-F238E27FC236}">
                    <a16:creationId xmlns:a16="http://schemas.microsoft.com/office/drawing/2014/main" id="{E906920A-72D1-4E81-973E-94F136B9D85F}"/>
                  </a:ext>
                </a:extLst>
              </p:cNvPr>
              <p:cNvGrpSpPr/>
              <p:nvPr/>
            </p:nvGrpSpPr>
            <p:grpSpPr>
              <a:xfrm>
                <a:off x="539552" y="2492896"/>
                <a:ext cx="8064896" cy="2735018"/>
                <a:chOff x="540202" y="1134241"/>
                <a:chExt cx="8064896" cy="2735018"/>
              </a:xfrm>
            </p:grpSpPr>
            <p:sp>
              <p:nvSpPr>
                <p:cNvPr id="37" name="TextBox 65">
                  <a:extLst>
                    <a:ext uri="{FF2B5EF4-FFF2-40B4-BE49-F238E27FC236}">
                      <a16:creationId xmlns:a16="http://schemas.microsoft.com/office/drawing/2014/main" id="{5CCA48B6-73D0-4749-B0F9-3143A34E0B8B}"/>
                    </a:ext>
                  </a:extLst>
                </p:cNvPr>
                <p:cNvSpPr txBox="1"/>
                <p:nvPr/>
              </p:nvSpPr>
              <p:spPr>
                <a:xfrm>
                  <a:off x="3658709" y="1134241"/>
                  <a:ext cx="1922053" cy="500233"/>
                </a:xfrm>
                <a:prstGeom prst="rect">
                  <a:avLst/>
                </a:prstGeom>
                <a:solidFill>
                  <a:srgbClr val="E5F0FF"/>
                </a:solidFill>
              </p:spPr>
              <p:txBody>
                <a:bodyPr wrap="square" rtlCol="0">
                  <a:spAutoFit/>
                </a:bodyPr>
                <a:lstStyle/>
                <a:p>
                  <a:pPr algn="ctr">
                    <a:buNone/>
                  </a:pPr>
                  <a:r>
                    <a:rPr lang="de-DE" sz="1867" b="1">
                      <a:latin typeface="+mj-lt"/>
                    </a:rPr>
                    <a:t>Verwendung fluorierter Gase</a:t>
                  </a:r>
                </a:p>
              </p:txBody>
            </p:sp>
            <p:cxnSp>
              <p:nvCxnSpPr>
                <p:cNvPr id="38" name="Straight Arrow Connector 66">
                  <a:extLst>
                    <a:ext uri="{FF2B5EF4-FFF2-40B4-BE49-F238E27FC236}">
                      <a16:creationId xmlns:a16="http://schemas.microsoft.com/office/drawing/2014/main" id="{60D06391-0094-4EA5-9A4D-4E8E27501885}"/>
                    </a:ext>
                  </a:extLst>
                </p:cNvPr>
                <p:cNvCxnSpPr>
                  <a:cxnSpLocks/>
                </p:cNvCxnSpPr>
                <p:nvPr/>
              </p:nvCxnSpPr>
              <p:spPr>
                <a:xfrm>
                  <a:off x="4571999" y="1699896"/>
                  <a:ext cx="0" cy="3930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9" name="Group 67">
                  <a:extLst>
                    <a:ext uri="{FF2B5EF4-FFF2-40B4-BE49-F238E27FC236}">
                      <a16:creationId xmlns:a16="http://schemas.microsoft.com/office/drawing/2014/main" id="{2A5EB3F0-D43D-4E4F-B48B-C39E23CF504D}"/>
                    </a:ext>
                  </a:extLst>
                </p:cNvPr>
                <p:cNvGrpSpPr/>
                <p:nvPr/>
              </p:nvGrpSpPr>
              <p:grpSpPr>
                <a:xfrm>
                  <a:off x="640800" y="1405279"/>
                  <a:ext cx="3007271" cy="687637"/>
                  <a:chOff x="640800" y="1405279"/>
                  <a:chExt cx="3007271" cy="687637"/>
                </a:xfrm>
              </p:grpSpPr>
              <p:cxnSp>
                <p:nvCxnSpPr>
                  <p:cNvPr id="50" name="Straight Arrow Connector 78">
                    <a:extLst>
                      <a:ext uri="{FF2B5EF4-FFF2-40B4-BE49-F238E27FC236}">
                        <a16:creationId xmlns:a16="http://schemas.microsoft.com/office/drawing/2014/main" id="{B952CBE0-5F8B-4283-9C69-72AA0C005B6E}"/>
                      </a:ext>
                    </a:extLst>
                  </p:cNvPr>
                  <p:cNvCxnSpPr>
                    <a:cxnSpLocks/>
                  </p:cNvCxnSpPr>
                  <p:nvPr/>
                </p:nvCxnSpPr>
                <p:spPr>
                  <a:xfrm>
                    <a:off x="640800" y="1419677"/>
                    <a:ext cx="0" cy="673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Connector 79">
                    <a:extLst>
                      <a:ext uri="{FF2B5EF4-FFF2-40B4-BE49-F238E27FC236}">
                        <a16:creationId xmlns:a16="http://schemas.microsoft.com/office/drawing/2014/main" id="{5C99B10C-4C65-4C61-9D6C-E15664D1ED82}"/>
                      </a:ext>
                    </a:extLst>
                  </p:cNvPr>
                  <p:cNvCxnSpPr>
                    <a:cxnSpLocks/>
                  </p:cNvCxnSpPr>
                  <p:nvPr/>
                </p:nvCxnSpPr>
                <p:spPr>
                  <a:xfrm flipV="1">
                    <a:off x="640800" y="1405279"/>
                    <a:ext cx="3007271" cy="2624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0" name="Group 68">
                  <a:extLst>
                    <a:ext uri="{FF2B5EF4-FFF2-40B4-BE49-F238E27FC236}">
                      <a16:creationId xmlns:a16="http://schemas.microsoft.com/office/drawing/2014/main" id="{F7FF60EA-C082-4CF2-811B-C48645815BB5}"/>
                    </a:ext>
                  </a:extLst>
                </p:cNvPr>
                <p:cNvGrpSpPr/>
                <p:nvPr/>
              </p:nvGrpSpPr>
              <p:grpSpPr>
                <a:xfrm flipH="1">
                  <a:off x="5580761" y="1384358"/>
                  <a:ext cx="2896281" cy="708558"/>
                  <a:chOff x="640797" y="1384359"/>
                  <a:chExt cx="2923275" cy="708558"/>
                </a:xfrm>
              </p:grpSpPr>
              <p:cxnSp>
                <p:nvCxnSpPr>
                  <p:cNvPr id="48" name="Straight Arrow Connector 76">
                    <a:extLst>
                      <a:ext uri="{FF2B5EF4-FFF2-40B4-BE49-F238E27FC236}">
                        <a16:creationId xmlns:a16="http://schemas.microsoft.com/office/drawing/2014/main" id="{27499A55-CD8D-4278-80AA-CB3740F75359}"/>
                      </a:ext>
                    </a:extLst>
                  </p:cNvPr>
                  <p:cNvCxnSpPr>
                    <a:cxnSpLocks/>
                  </p:cNvCxnSpPr>
                  <p:nvPr/>
                </p:nvCxnSpPr>
                <p:spPr>
                  <a:xfrm flipH="1">
                    <a:off x="640800" y="1419677"/>
                    <a:ext cx="0" cy="673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Connector 77">
                    <a:extLst>
                      <a:ext uri="{FF2B5EF4-FFF2-40B4-BE49-F238E27FC236}">
                        <a16:creationId xmlns:a16="http://schemas.microsoft.com/office/drawing/2014/main" id="{FECF1121-27B3-4A75-A177-4311F9A54EDC}"/>
                      </a:ext>
                    </a:extLst>
                  </p:cNvPr>
                  <p:cNvCxnSpPr>
                    <a:cxnSpLocks/>
                    <a:endCxn id="37" idx="3"/>
                  </p:cNvCxnSpPr>
                  <p:nvPr/>
                </p:nvCxnSpPr>
                <p:spPr>
                  <a:xfrm flipV="1">
                    <a:off x="640797" y="1384359"/>
                    <a:ext cx="2923275" cy="47164"/>
                  </a:xfrm>
                  <a:prstGeom prst="line">
                    <a:avLst/>
                  </a:prstGeom>
                </p:spPr>
                <p:style>
                  <a:lnRef idx="2">
                    <a:schemeClr val="accent1"/>
                  </a:lnRef>
                  <a:fillRef idx="0">
                    <a:schemeClr val="accent1"/>
                  </a:fillRef>
                  <a:effectRef idx="1">
                    <a:schemeClr val="accent1"/>
                  </a:effectRef>
                  <a:fontRef idx="minor">
                    <a:schemeClr val="tx1"/>
                  </a:fontRef>
                </p:style>
              </p:cxnSp>
            </p:grpSp>
            <p:sp>
              <p:nvSpPr>
                <p:cNvPr id="41" name="TextBox 69">
                  <a:extLst>
                    <a:ext uri="{FF2B5EF4-FFF2-40B4-BE49-F238E27FC236}">
                      <a16:creationId xmlns:a16="http://schemas.microsoft.com/office/drawing/2014/main" id="{371781AC-B396-4487-982D-E13C5C0C93DA}"/>
                    </a:ext>
                  </a:extLst>
                </p:cNvPr>
                <p:cNvSpPr txBox="1"/>
                <p:nvPr/>
              </p:nvSpPr>
              <p:spPr>
                <a:xfrm>
                  <a:off x="540202" y="2189735"/>
                  <a:ext cx="1260000" cy="646475"/>
                </a:xfrm>
                <a:prstGeom prst="rect">
                  <a:avLst/>
                </a:prstGeom>
                <a:solidFill>
                  <a:srgbClr val="E5F0FF"/>
                </a:solidFill>
              </p:spPr>
              <p:txBody>
                <a:bodyPr wrap="square" rtlCol="0">
                  <a:spAutoFit/>
                </a:bodyPr>
                <a:lstStyle/>
                <a:p>
                  <a:pPr algn="ctr">
                    <a:buNone/>
                  </a:pPr>
                  <a:r>
                    <a:rPr lang="de-DE" sz="1667">
                      <a:latin typeface="+mj-lt"/>
                    </a:rPr>
                    <a:t>Gefrieranlagen</a:t>
                  </a:r>
                </a:p>
                <a:p>
                  <a:pPr algn="ctr">
                    <a:buNone/>
                  </a:pPr>
                  <a:endParaRPr lang="de-DE" sz="1667">
                    <a:latin typeface="+mj-lt"/>
                  </a:endParaRPr>
                </a:p>
                <a:p>
                  <a:pPr algn="ctr">
                    <a:buNone/>
                  </a:pPr>
                  <a:endParaRPr lang="de-DE" sz="1667">
                    <a:latin typeface="+mj-lt"/>
                  </a:endParaRPr>
                </a:p>
              </p:txBody>
            </p:sp>
            <p:sp>
              <p:nvSpPr>
                <p:cNvPr id="42" name="TextBox 70">
                  <a:extLst>
                    <a:ext uri="{FF2B5EF4-FFF2-40B4-BE49-F238E27FC236}">
                      <a16:creationId xmlns:a16="http://schemas.microsoft.com/office/drawing/2014/main" id="{569F2F63-2193-49DB-93F8-6C41DD05D7D8}"/>
                    </a:ext>
                  </a:extLst>
                </p:cNvPr>
                <p:cNvSpPr txBox="1"/>
                <p:nvPr/>
              </p:nvSpPr>
              <p:spPr>
                <a:xfrm>
                  <a:off x="2181228" y="2186225"/>
                  <a:ext cx="1260000" cy="646475"/>
                </a:xfrm>
                <a:prstGeom prst="rect">
                  <a:avLst/>
                </a:prstGeom>
                <a:solidFill>
                  <a:srgbClr val="E5F0FF"/>
                </a:solidFill>
              </p:spPr>
              <p:txBody>
                <a:bodyPr wrap="square" rtlCol="0">
                  <a:spAutoFit/>
                </a:bodyPr>
                <a:lstStyle/>
                <a:p>
                  <a:pPr algn="ctr">
                    <a:buNone/>
                  </a:pPr>
                  <a:r>
                    <a:rPr lang="de-DE" sz="1667">
                      <a:latin typeface="+mj-lt"/>
                    </a:rPr>
                    <a:t>Klimaanlagen und Wärmepumpen</a:t>
                  </a:r>
                </a:p>
              </p:txBody>
            </p:sp>
            <p:sp>
              <p:nvSpPr>
                <p:cNvPr id="43" name="TextBox 71">
                  <a:extLst>
                    <a:ext uri="{FF2B5EF4-FFF2-40B4-BE49-F238E27FC236}">
                      <a16:creationId xmlns:a16="http://schemas.microsoft.com/office/drawing/2014/main" id="{A5AABF6C-5C99-4044-AD1D-D916DE7FF07B}"/>
                    </a:ext>
                  </a:extLst>
                </p:cNvPr>
                <p:cNvSpPr txBox="1"/>
                <p:nvPr/>
              </p:nvSpPr>
              <p:spPr>
                <a:xfrm>
                  <a:off x="3924578" y="2186225"/>
                  <a:ext cx="1260000" cy="838883"/>
                </a:xfrm>
                <a:prstGeom prst="rect">
                  <a:avLst/>
                </a:prstGeom>
                <a:solidFill>
                  <a:srgbClr val="E5F0FF"/>
                </a:solidFill>
              </p:spPr>
              <p:txBody>
                <a:bodyPr wrap="square" rtlCol="0">
                  <a:spAutoFit/>
                </a:bodyPr>
                <a:lstStyle/>
                <a:p>
                  <a:pPr algn="ctr">
                    <a:buNone/>
                  </a:pPr>
                  <a:r>
                    <a:rPr lang="de-DE" sz="1667" dirty="0">
                      <a:latin typeface="+mj-lt"/>
                    </a:rPr>
                    <a:t>Stoffe zur </a:t>
                  </a:r>
                  <a:r>
                    <a:rPr lang="de-DE" sz="1667" dirty="0" err="1">
                      <a:latin typeface="+mj-lt"/>
                    </a:rPr>
                    <a:t>Schaumher</a:t>
                  </a:r>
                  <a:r>
                    <a:rPr lang="de-DE" sz="1667" dirty="0">
                      <a:latin typeface="+mj-lt"/>
                    </a:rPr>
                    <a:t>-stellung</a:t>
                  </a:r>
                </a:p>
                <a:p>
                  <a:pPr algn="ctr">
                    <a:buNone/>
                  </a:pPr>
                  <a:endParaRPr lang="de-DE" sz="1667" dirty="0">
                    <a:latin typeface="+mj-lt"/>
                  </a:endParaRPr>
                </a:p>
              </p:txBody>
            </p:sp>
            <p:sp>
              <p:nvSpPr>
                <p:cNvPr id="44" name="TextBox 72">
                  <a:extLst>
                    <a:ext uri="{FF2B5EF4-FFF2-40B4-BE49-F238E27FC236}">
                      <a16:creationId xmlns:a16="http://schemas.microsoft.com/office/drawing/2014/main" id="{6A127139-1E96-405D-91FB-4934C193EE5A}"/>
                    </a:ext>
                  </a:extLst>
                </p:cNvPr>
                <p:cNvSpPr txBox="1"/>
                <p:nvPr/>
              </p:nvSpPr>
              <p:spPr>
                <a:xfrm>
                  <a:off x="5652770" y="2183634"/>
                  <a:ext cx="1260000" cy="454067"/>
                </a:xfrm>
                <a:prstGeom prst="rect">
                  <a:avLst/>
                </a:prstGeom>
                <a:solidFill>
                  <a:srgbClr val="E5F0FF"/>
                </a:solidFill>
              </p:spPr>
              <p:txBody>
                <a:bodyPr wrap="square" rtlCol="0">
                  <a:spAutoFit/>
                </a:bodyPr>
                <a:lstStyle/>
                <a:p>
                  <a:pPr algn="ctr">
                    <a:buNone/>
                  </a:pPr>
                  <a:r>
                    <a:rPr lang="de-DE" sz="1667" dirty="0">
                      <a:latin typeface="+mj-lt"/>
                    </a:rPr>
                    <a:t>Lösungsmittel</a:t>
                  </a:r>
                </a:p>
                <a:p>
                  <a:pPr algn="ctr"/>
                  <a:endParaRPr lang="de-DE" sz="1667" dirty="0">
                    <a:latin typeface="+mj-lt"/>
                  </a:endParaRPr>
                </a:p>
              </p:txBody>
            </p:sp>
            <p:sp>
              <p:nvSpPr>
                <p:cNvPr id="45" name="TextBox 73">
                  <a:extLst>
                    <a:ext uri="{FF2B5EF4-FFF2-40B4-BE49-F238E27FC236}">
                      <a16:creationId xmlns:a16="http://schemas.microsoft.com/office/drawing/2014/main" id="{615EE9A7-7490-4F11-9E95-5B905B7FC484}"/>
                    </a:ext>
                  </a:extLst>
                </p:cNvPr>
                <p:cNvSpPr txBox="1"/>
                <p:nvPr/>
              </p:nvSpPr>
              <p:spPr>
                <a:xfrm>
                  <a:off x="7345098" y="2177509"/>
                  <a:ext cx="1260000" cy="454067"/>
                </a:xfrm>
                <a:prstGeom prst="rect">
                  <a:avLst/>
                </a:prstGeom>
                <a:solidFill>
                  <a:srgbClr val="E5F0FF"/>
                </a:solidFill>
              </p:spPr>
              <p:txBody>
                <a:bodyPr wrap="square" rtlCol="0">
                  <a:spAutoFit/>
                </a:bodyPr>
                <a:lstStyle/>
                <a:p>
                  <a:pPr algn="ctr">
                    <a:buNone/>
                  </a:pPr>
                  <a:r>
                    <a:rPr lang="de-DE" sz="1667">
                      <a:latin typeface="+mj-lt"/>
                    </a:rPr>
                    <a:t>Treibstoffe</a:t>
                  </a:r>
                </a:p>
                <a:p>
                  <a:pPr algn="ctr"/>
                  <a:endParaRPr lang="de-DE" sz="1667">
                    <a:latin typeface="+mj-lt"/>
                  </a:endParaRPr>
                </a:p>
              </p:txBody>
            </p:sp>
            <p:sp>
              <p:nvSpPr>
                <p:cNvPr id="46" name="TextBox 74">
                  <a:extLst>
                    <a:ext uri="{FF2B5EF4-FFF2-40B4-BE49-F238E27FC236}">
                      <a16:creationId xmlns:a16="http://schemas.microsoft.com/office/drawing/2014/main" id="{B4918287-1300-4583-8875-A68AEB7F210A}"/>
                    </a:ext>
                  </a:extLst>
                </p:cNvPr>
                <p:cNvSpPr txBox="1"/>
                <p:nvPr/>
              </p:nvSpPr>
              <p:spPr>
                <a:xfrm>
                  <a:off x="1332290" y="3415192"/>
                  <a:ext cx="1260000" cy="454066"/>
                </a:xfrm>
                <a:prstGeom prst="rect">
                  <a:avLst/>
                </a:prstGeom>
                <a:solidFill>
                  <a:srgbClr val="E5F0FF"/>
                </a:solidFill>
              </p:spPr>
              <p:txBody>
                <a:bodyPr wrap="square" rtlCol="0">
                  <a:spAutoFit/>
                </a:bodyPr>
                <a:lstStyle/>
                <a:p>
                  <a:pPr algn="ctr">
                    <a:buNone/>
                  </a:pPr>
                  <a:r>
                    <a:rPr lang="de-DE" sz="1667">
                      <a:latin typeface="+mj-lt"/>
                    </a:rPr>
                    <a:t>Gussverfahren für Magnesium</a:t>
                  </a:r>
                </a:p>
              </p:txBody>
            </p:sp>
            <p:sp>
              <p:nvSpPr>
                <p:cNvPr id="47" name="TextBox 75">
                  <a:extLst>
                    <a:ext uri="{FF2B5EF4-FFF2-40B4-BE49-F238E27FC236}">
                      <a16:creationId xmlns:a16="http://schemas.microsoft.com/office/drawing/2014/main" id="{C3F5FDC7-E202-46E8-A06D-88C94793DC50}"/>
                    </a:ext>
                  </a:extLst>
                </p:cNvPr>
                <p:cNvSpPr txBox="1"/>
                <p:nvPr/>
              </p:nvSpPr>
              <p:spPr>
                <a:xfrm>
                  <a:off x="3060482" y="3415192"/>
                  <a:ext cx="1260000" cy="454067"/>
                </a:xfrm>
                <a:prstGeom prst="rect">
                  <a:avLst/>
                </a:prstGeom>
                <a:solidFill>
                  <a:srgbClr val="E5F0FF"/>
                </a:solidFill>
              </p:spPr>
              <p:txBody>
                <a:bodyPr wrap="square" rtlCol="0">
                  <a:spAutoFit/>
                </a:bodyPr>
                <a:lstStyle/>
                <a:p>
                  <a:pPr algn="ctr">
                    <a:buNone/>
                  </a:pPr>
                  <a:r>
                    <a:rPr lang="de-DE" sz="1667" dirty="0" err="1">
                      <a:latin typeface="+mj-lt"/>
                    </a:rPr>
                    <a:t>Feuerbekämp-fungsmittel</a:t>
                  </a:r>
                  <a:endParaRPr lang="de-DE" sz="1667" dirty="0">
                    <a:latin typeface="+mj-lt"/>
                  </a:endParaRPr>
                </a:p>
              </p:txBody>
            </p:sp>
          </p:grpSp>
          <p:sp>
            <p:nvSpPr>
              <p:cNvPr id="29" name="TextBox 57">
                <a:extLst>
                  <a:ext uri="{FF2B5EF4-FFF2-40B4-BE49-F238E27FC236}">
                    <a16:creationId xmlns:a16="http://schemas.microsoft.com/office/drawing/2014/main" id="{DDD6941C-86A5-42E7-A4E4-0B20623BE81E}"/>
                  </a:ext>
                </a:extLst>
              </p:cNvPr>
              <p:cNvSpPr txBox="1"/>
              <p:nvPr/>
            </p:nvSpPr>
            <p:spPr>
              <a:xfrm>
                <a:off x="4788024" y="4773847"/>
                <a:ext cx="1260000" cy="838883"/>
              </a:xfrm>
              <a:prstGeom prst="rect">
                <a:avLst/>
              </a:prstGeom>
              <a:solidFill>
                <a:srgbClr val="E5F0FF"/>
              </a:solidFill>
            </p:spPr>
            <p:txBody>
              <a:bodyPr wrap="square" rtlCol="0">
                <a:spAutoFit/>
              </a:bodyPr>
              <a:lstStyle/>
              <a:p>
                <a:pPr algn="ctr">
                  <a:buNone/>
                </a:pPr>
                <a:r>
                  <a:rPr lang="de-DE" sz="1667" dirty="0">
                    <a:latin typeface="+mj-lt"/>
                  </a:rPr>
                  <a:t>Konservierung historischer Papier-dokumente</a:t>
                </a:r>
              </a:p>
            </p:txBody>
          </p:sp>
          <p:sp>
            <p:nvSpPr>
              <p:cNvPr id="30" name="TextBox 58">
                <a:extLst>
                  <a:ext uri="{FF2B5EF4-FFF2-40B4-BE49-F238E27FC236}">
                    <a16:creationId xmlns:a16="http://schemas.microsoft.com/office/drawing/2014/main" id="{D89F0F2D-A7C5-45C1-81C4-39ECB588379B}"/>
                  </a:ext>
                </a:extLst>
              </p:cNvPr>
              <p:cNvSpPr txBox="1"/>
              <p:nvPr/>
            </p:nvSpPr>
            <p:spPr>
              <a:xfrm>
                <a:off x="6516216" y="4773847"/>
                <a:ext cx="1260000" cy="646475"/>
              </a:xfrm>
              <a:prstGeom prst="rect">
                <a:avLst/>
              </a:prstGeom>
              <a:solidFill>
                <a:srgbClr val="E5F0FF"/>
              </a:solidFill>
            </p:spPr>
            <p:txBody>
              <a:bodyPr wrap="square" rtlCol="0">
                <a:spAutoFit/>
              </a:bodyPr>
              <a:lstStyle/>
              <a:p>
                <a:pPr algn="ctr">
                  <a:buNone/>
                </a:pPr>
                <a:r>
                  <a:rPr lang="de-DE" sz="1667" dirty="0">
                    <a:latin typeface="+mj-lt"/>
                  </a:rPr>
                  <a:t>Isolierende Gase in elektrischen Anlagen</a:t>
                </a:r>
              </a:p>
            </p:txBody>
          </p:sp>
          <p:grpSp>
            <p:nvGrpSpPr>
              <p:cNvPr id="31" name="Group 59">
                <a:extLst>
                  <a:ext uri="{FF2B5EF4-FFF2-40B4-BE49-F238E27FC236}">
                    <a16:creationId xmlns:a16="http://schemas.microsoft.com/office/drawing/2014/main" id="{1B8517CD-17F7-4731-9C3A-7AB070D0DE65}"/>
                  </a:ext>
                </a:extLst>
              </p:cNvPr>
              <p:cNvGrpSpPr/>
              <p:nvPr/>
            </p:nvGrpSpPr>
            <p:grpSpPr>
              <a:xfrm>
                <a:off x="2810578" y="2831354"/>
                <a:ext cx="811122" cy="597646"/>
                <a:chOff x="2810578" y="2831354"/>
                <a:chExt cx="811122" cy="597646"/>
              </a:xfrm>
            </p:grpSpPr>
            <p:cxnSp>
              <p:nvCxnSpPr>
                <p:cNvPr id="35" name="Straight Connector 63">
                  <a:extLst>
                    <a:ext uri="{FF2B5EF4-FFF2-40B4-BE49-F238E27FC236}">
                      <a16:creationId xmlns:a16="http://schemas.microsoft.com/office/drawing/2014/main" id="{42B85488-0D84-4452-865F-0983D5C02C7F}"/>
                    </a:ext>
                  </a:extLst>
                </p:cNvPr>
                <p:cNvCxnSpPr>
                  <a:cxnSpLocks/>
                </p:cNvCxnSpPr>
                <p:nvPr/>
              </p:nvCxnSpPr>
              <p:spPr>
                <a:xfrm flipV="1">
                  <a:off x="2810578" y="2831354"/>
                  <a:ext cx="811122" cy="320505"/>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Arrow Connector 64">
                  <a:extLst>
                    <a:ext uri="{FF2B5EF4-FFF2-40B4-BE49-F238E27FC236}">
                      <a16:creationId xmlns:a16="http://schemas.microsoft.com/office/drawing/2014/main" id="{0E4340EC-ABA1-4218-8BD5-6BB9A5ADC96D}"/>
                    </a:ext>
                  </a:extLst>
                </p:cNvPr>
                <p:cNvCxnSpPr>
                  <a:cxnSpLocks/>
                </p:cNvCxnSpPr>
                <p:nvPr/>
              </p:nvCxnSpPr>
              <p:spPr>
                <a:xfrm>
                  <a:off x="2810578" y="3151859"/>
                  <a:ext cx="0" cy="2771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32" name="Group 60">
                <a:extLst>
                  <a:ext uri="{FF2B5EF4-FFF2-40B4-BE49-F238E27FC236}">
                    <a16:creationId xmlns:a16="http://schemas.microsoft.com/office/drawing/2014/main" id="{D062848D-55CE-4B5A-AB64-D203D8F82820}"/>
                  </a:ext>
                </a:extLst>
              </p:cNvPr>
              <p:cNvGrpSpPr/>
              <p:nvPr/>
            </p:nvGrpSpPr>
            <p:grpSpPr>
              <a:xfrm flipH="1">
                <a:off x="5602147" y="2831354"/>
                <a:ext cx="698045" cy="597646"/>
                <a:chOff x="2962320" y="2831354"/>
                <a:chExt cx="659380" cy="597646"/>
              </a:xfrm>
            </p:grpSpPr>
            <p:cxnSp>
              <p:nvCxnSpPr>
                <p:cNvPr id="33" name="Straight Connector 61">
                  <a:extLst>
                    <a:ext uri="{FF2B5EF4-FFF2-40B4-BE49-F238E27FC236}">
                      <a16:creationId xmlns:a16="http://schemas.microsoft.com/office/drawing/2014/main" id="{42F9D387-4825-4129-8968-8D1CC5E510DE}"/>
                    </a:ext>
                  </a:extLst>
                </p:cNvPr>
                <p:cNvCxnSpPr>
                  <a:cxnSpLocks/>
                </p:cNvCxnSpPr>
                <p:nvPr/>
              </p:nvCxnSpPr>
              <p:spPr>
                <a:xfrm flipV="1">
                  <a:off x="2966412" y="2831354"/>
                  <a:ext cx="655288" cy="320505"/>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62">
                  <a:extLst>
                    <a:ext uri="{FF2B5EF4-FFF2-40B4-BE49-F238E27FC236}">
                      <a16:creationId xmlns:a16="http://schemas.microsoft.com/office/drawing/2014/main" id="{78A5D1BB-1D30-4F29-A157-DFCA10978769}"/>
                    </a:ext>
                  </a:extLst>
                </p:cNvPr>
                <p:cNvCxnSpPr>
                  <a:cxnSpLocks/>
                </p:cNvCxnSpPr>
                <p:nvPr/>
              </p:nvCxnSpPr>
              <p:spPr>
                <a:xfrm>
                  <a:off x="2962320" y="3151859"/>
                  <a:ext cx="0" cy="2771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grpSp>
      <p:sp>
        <p:nvSpPr>
          <p:cNvPr id="52" name="Textplatzhalter 5">
            <a:extLst>
              <a:ext uri="{FF2B5EF4-FFF2-40B4-BE49-F238E27FC236}">
                <a16:creationId xmlns:a16="http://schemas.microsoft.com/office/drawing/2014/main" id="{9F26F05E-EE13-466C-8E94-81AB0EB64275}"/>
              </a:ext>
            </a:extLst>
          </p:cNvPr>
          <p:cNvSpPr>
            <a:spLocks noGrp="1"/>
          </p:cNvSpPr>
          <p:nvPr>
            <p:ph type="body" sz="quarter" idx="13"/>
          </p:nvPr>
        </p:nvSpPr>
        <p:spPr>
          <a:xfrm>
            <a:off x="552001" y="288000"/>
            <a:ext cx="10943167" cy="231224"/>
          </a:xfrm>
        </p:spPr>
        <p:txBody>
          <a:bodyPr/>
          <a:lstStyle/>
          <a:p>
            <a:r>
              <a:rPr lang="de-DE" dirty="0"/>
              <a:t>Warum werden PFAS reguliert?</a:t>
            </a:r>
          </a:p>
        </p:txBody>
      </p:sp>
      <p:sp>
        <p:nvSpPr>
          <p:cNvPr id="55" name="Datumsplatzhalter 2">
            <a:extLst>
              <a:ext uri="{FF2B5EF4-FFF2-40B4-BE49-F238E27FC236}">
                <a16:creationId xmlns:a16="http://schemas.microsoft.com/office/drawing/2014/main" id="{E48D92F0-7E68-481A-91D7-3308F15F9D3D}"/>
              </a:ext>
            </a:extLst>
          </p:cNvPr>
          <p:cNvSpPr>
            <a:spLocks noGrp="1"/>
          </p:cNvSpPr>
          <p:nvPr>
            <p:ph type="dt" sz="half" idx="16"/>
          </p:nvPr>
        </p:nvSpPr>
        <p:spPr>
          <a:xfrm>
            <a:off x="554567" y="6597353"/>
            <a:ext cx="864000" cy="260648"/>
          </a:xfrm>
        </p:spPr>
        <p:txBody>
          <a:bodyPr/>
          <a:lstStyle/>
          <a:p>
            <a:r>
              <a:rPr lang="de-DE" dirty="0"/>
              <a:t>21.03.2024</a:t>
            </a:r>
          </a:p>
        </p:txBody>
      </p:sp>
      <p:sp>
        <p:nvSpPr>
          <p:cNvPr id="56" name="Fußzeilenplatzhalter 3">
            <a:extLst>
              <a:ext uri="{FF2B5EF4-FFF2-40B4-BE49-F238E27FC236}">
                <a16:creationId xmlns:a16="http://schemas.microsoft.com/office/drawing/2014/main" id="{7128F6B8-1DD5-41BB-9767-A7124E4AB9E9}"/>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1741072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884" y="430029"/>
            <a:ext cx="10972800" cy="612000"/>
          </a:xfrm>
        </p:spPr>
        <p:txBody>
          <a:bodyPr>
            <a:normAutofit/>
          </a:bodyPr>
          <a:lstStyle/>
          <a:p>
            <a:pPr marL="457200" indent="-457200">
              <a:buFont typeface="+mj-lt"/>
              <a:buAutoNum type="arabicPeriod" startAt="5"/>
            </a:pPr>
            <a:r>
              <a:rPr lang="de-DE" sz="2400" dirty="0"/>
              <a:t>Tonnagen und Emissionen</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13</a:t>
            </a:fld>
            <a:endParaRPr lang="de-DE" dirty="0"/>
          </a:p>
        </p:txBody>
      </p:sp>
      <p:graphicFrame>
        <p:nvGraphicFramePr>
          <p:cNvPr id="12" name="Tabelle 11">
            <a:extLst>
              <a:ext uri="{FF2B5EF4-FFF2-40B4-BE49-F238E27FC236}">
                <a16:creationId xmlns:a16="http://schemas.microsoft.com/office/drawing/2014/main" id="{11AE7579-1954-4E1B-9F79-377168A2C3CD}"/>
              </a:ext>
            </a:extLst>
          </p:cNvPr>
          <p:cNvGraphicFramePr>
            <a:graphicFrameLocks noGrp="1"/>
          </p:cNvGraphicFramePr>
          <p:nvPr>
            <p:extLst>
              <p:ext uri="{D42A27DB-BD31-4B8C-83A1-F6EECF244321}">
                <p14:modId xmlns:p14="http://schemas.microsoft.com/office/powerpoint/2010/main" val="714987972"/>
              </p:ext>
            </p:extLst>
          </p:nvPr>
        </p:nvGraphicFramePr>
        <p:xfrm>
          <a:off x="258588" y="1412776"/>
          <a:ext cx="11674825" cy="4638534"/>
        </p:xfrm>
        <a:graphic>
          <a:graphicData uri="http://schemas.openxmlformats.org/drawingml/2006/table">
            <a:tbl>
              <a:tblPr firstRow="1" firstCol="1" bandRow="1">
                <a:tableStyleId>{5C22544A-7EE6-4342-B048-85BDC9FD1C3A}</a:tableStyleId>
              </a:tblPr>
              <a:tblGrid>
                <a:gridCol w="3927619">
                  <a:extLst>
                    <a:ext uri="{9D8B030D-6E8A-4147-A177-3AD203B41FA5}">
                      <a16:colId xmlns:a16="http://schemas.microsoft.com/office/drawing/2014/main" val="67984340"/>
                    </a:ext>
                  </a:extLst>
                </a:gridCol>
                <a:gridCol w="2450664">
                  <a:extLst>
                    <a:ext uri="{9D8B030D-6E8A-4147-A177-3AD203B41FA5}">
                      <a16:colId xmlns:a16="http://schemas.microsoft.com/office/drawing/2014/main" val="4274448418"/>
                    </a:ext>
                  </a:extLst>
                </a:gridCol>
                <a:gridCol w="2714929">
                  <a:extLst>
                    <a:ext uri="{9D8B030D-6E8A-4147-A177-3AD203B41FA5}">
                      <a16:colId xmlns:a16="http://schemas.microsoft.com/office/drawing/2014/main" val="47159112"/>
                    </a:ext>
                  </a:extLst>
                </a:gridCol>
                <a:gridCol w="2581613">
                  <a:extLst>
                    <a:ext uri="{9D8B030D-6E8A-4147-A177-3AD203B41FA5}">
                      <a16:colId xmlns:a16="http://schemas.microsoft.com/office/drawing/2014/main" val="910123060"/>
                    </a:ext>
                  </a:extLst>
                </a:gridCol>
              </a:tblGrid>
              <a:tr h="841390">
                <a:tc>
                  <a:txBody>
                    <a:bodyPr/>
                    <a:lstStyle/>
                    <a:p>
                      <a:pPr algn="just">
                        <a:lnSpc>
                          <a:spcPct val="115000"/>
                        </a:lnSpc>
                        <a:spcAft>
                          <a:spcPts val="0"/>
                        </a:spcAft>
                      </a:pPr>
                      <a:r>
                        <a:rPr lang="en-GB" sz="1200">
                          <a:solidFill>
                            <a:schemeClr val="tx1"/>
                          </a:solidFill>
                          <a:effectLst/>
                        </a:rPr>
                        <a:t>Application</a:t>
                      </a:r>
                      <a:endParaRPr lang="en-GB" sz="130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algn="just">
                        <a:lnSpc>
                          <a:spcPct val="115000"/>
                        </a:lnSpc>
                        <a:spcAft>
                          <a:spcPts val="0"/>
                        </a:spcAft>
                      </a:pPr>
                      <a:r>
                        <a:rPr lang="en-GB" sz="1200" dirty="0">
                          <a:solidFill>
                            <a:schemeClr val="tx1"/>
                          </a:solidFill>
                          <a:effectLst/>
                        </a:rPr>
                        <a:t>Tonnage range</a:t>
                      </a:r>
                      <a:endParaRPr lang="en-GB" sz="1300" dirty="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algn="l">
                        <a:lnSpc>
                          <a:spcPct val="115000"/>
                        </a:lnSpc>
                        <a:spcAft>
                          <a:spcPts val="0"/>
                        </a:spcAft>
                      </a:pPr>
                      <a:r>
                        <a:rPr lang="en-GB" sz="1200" dirty="0">
                          <a:solidFill>
                            <a:schemeClr val="tx1"/>
                          </a:solidFill>
                          <a:effectLst/>
                        </a:rPr>
                        <a:t>Emission range</a:t>
                      </a:r>
                      <a:endParaRPr lang="en-GB" sz="1300" dirty="0">
                        <a:solidFill>
                          <a:schemeClr val="tx1"/>
                        </a:solidFill>
                        <a:effectLst/>
                      </a:endParaRPr>
                    </a:p>
                    <a:p>
                      <a:pPr algn="l">
                        <a:lnSpc>
                          <a:spcPct val="115000"/>
                        </a:lnSpc>
                        <a:spcAft>
                          <a:spcPts val="0"/>
                        </a:spcAft>
                      </a:pPr>
                      <a:r>
                        <a:rPr lang="en-GB" sz="1200" dirty="0">
                          <a:solidFill>
                            <a:schemeClr val="tx1"/>
                          </a:solidFill>
                          <a:effectLst/>
                        </a:rPr>
                        <a:t>% emitted in manufacturing and use phase</a:t>
                      </a:r>
                      <a:endParaRPr lang="en-GB" sz="1300" dirty="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algn="l">
                        <a:lnSpc>
                          <a:spcPct val="115000"/>
                        </a:lnSpc>
                        <a:spcAft>
                          <a:spcPts val="0"/>
                        </a:spcAft>
                      </a:pPr>
                      <a:r>
                        <a:rPr lang="en-GB" sz="1200" dirty="0">
                          <a:solidFill>
                            <a:schemeClr val="tx1"/>
                          </a:solidFill>
                          <a:effectLst/>
                        </a:rPr>
                        <a:t>Emission contribution </a:t>
                      </a:r>
                      <a:endParaRPr lang="en-GB" sz="1300" dirty="0">
                        <a:solidFill>
                          <a:schemeClr val="tx1"/>
                        </a:solidFill>
                        <a:effectLst/>
                      </a:endParaRPr>
                    </a:p>
                    <a:p>
                      <a:pPr algn="l">
                        <a:lnSpc>
                          <a:spcPct val="115000"/>
                        </a:lnSpc>
                        <a:spcAft>
                          <a:spcPts val="0"/>
                        </a:spcAft>
                      </a:pPr>
                      <a:r>
                        <a:rPr lang="en-GB" sz="1200" dirty="0">
                          <a:solidFill>
                            <a:schemeClr val="tx1"/>
                          </a:solidFill>
                          <a:effectLst/>
                        </a:rPr>
                        <a:t>Contribution to total emission [%]</a:t>
                      </a:r>
                      <a:endParaRPr lang="en-GB" sz="1300" dirty="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extLst>
                  <a:ext uri="{0D108BD9-81ED-4DB2-BD59-A6C34878D82A}">
                    <a16:rowId xmlns:a16="http://schemas.microsoft.com/office/drawing/2014/main" val="992813226"/>
                  </a:ext>
                </a:extLst>
              </a:tr>
              <a:tr h="293018">
                <a:tc>
                  <a:txBody>
                    <a:bodyPr/>
                    <a:lstStyle/>
                    <a:p>
                      <a:pPr algn="just">
                        <a:lnSpc>
                          <a:spcPct val="115000"/>
                        </a:lnSpc>
                        <a:spcAft>
                          <a:spcPts val="0"/>
                        </a:spcAft>
                      </a:pPr>
                      <a:r>
                        <a:rPr lang="en-GB" sz="1200">
                          <a:solidFill>
                            <a:schemeClr val="tx1"/>
                          </a:solidFill>
                          <a:effectLst/>
                        </a:rPr>
                        <a:t>Applications of fluorinated gases</a:t>
                      </a:r>
                      <a:endParaRPr lang="en-GB" sz="130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algn="ctr">
                        <a:lnSpc>
                          <a:spcPct val="115000"/>
                        </a:lnSpc>
                        <a:spcAft>
                          <a:spcPts val="0"/>
                        </a:spcAft>
                      </a:pPr>
                      <a:r>
                        <a:rPr lang="de-DE" sz="1200">
                          <a:solidFill>
                            <a:schemeClr val="bg1"/>
                          </a:solidFill>
                          <a:effectLst/>
                          <a:latin typeface="+mn-lt"/>
                          <a:ea typeface="+mn-ea"/>
                          <a:cs typeface="+mn-cs"/>
                        </a:rPr>
                        <a:t>&gt;</a:t>
                      </a:r>
                      <a:r>
                        <a:rPr lang="de-DE" sz="1200" baseline="0">
                          <a:solidFill>
                            <a:schemeClr val="bg1"/>
                          </a:solidFill>
                          <a:effectLst/>
                          <a:latin typeface="+mn-lt"/>
                          <a:ea typeface="+mn-ea"/>
                          <a:cs typeface="+mn-cs"/>
                        </a:rPr>
                        <a:t> 10 000</a:t>
                      </a:r>
                      <a:endParaRPr lang="en-GB" sz="120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50000"/>
                      </a:schemeClr>
                    </a:solidFill>
                  </a:tcPr>
                </a:tc>
                <a:tc>
                  <a:txBody>
                    <a:bodyPr/>
                    <a:lstStyle/>
                    <a:p>
                      <a:pPr algn="ctr">
                        <a:lnSpc>
                          <a:spcPct val="115000"/>
                        </a:lnSpc>
                        <a:spcAft>
                          <a:spcPts val="0"/>
                        </a:spcAft>
                      </a:pPr>
                      <a:r>
                        <a:rPr lang="de-DE" sz="1200">
                          <a:effectLst/>
                          <a:latin typeface="+mn-lt"/>
                          <a:ea typeface="+mn-ea"/>
                          <a:cs typeface="+mn-cs"/>
                        </a:rPr>
                        <a:t>5</a:t>
                      </a:r>
                      <a:r>
                        <a:rPr lang="de-DE" sz="1200" baseline="0">
                          <a:effectLst/>
                          <a:latin typeface="+mn-lt"/>
                          <a:ea typeface="+mn-ea"/>
                          <a:cs typeface="+mn-cs"/>
                        </a:rPr>
                        <a:t> – 25</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1">
                        <a:lumMod val="40000"/>
                        <a:lumOff val="60000"/>
                      </a:schemeClr>
                    </a:solidFill>
                  </a:tcPr>
                </a:tc>
                <a:tc>
                  <a:txBody>
                    <a:bodyPr/>
                    <a:lstStyle/>
                    <a:p>
                      <a:pPr marL="0" indent="0" algn="ctr">
                        <a:lnSpc>
                          <a:spcPct val="115000"/>
                        </a:lnSpc>
                        <a:spcAft>
                          <a:spcPts val="0"/>
                        </a:spcAft>
                        <a:buFont typeface="Wingdings" panose="05000000000000000000" pitchFamily="2" charset="2"/>
                        <a:buNone/>
                      </a:pPr>
                      <a:r>
                        <a:rPr lang="de-DE" sz="1200">
                          <a:solidFill>
                            <a:schemeClr val="bg1"/>
                          </a:solidFill>
                          <a:effectLst/>
                          <a:latin typeface="+mj-lt"/>
                          <a:ea typeface="Calibri" panose="020F0502020204030204" pitchFamily="34" charset="0"/>
                          <a:cs typeface="Arial"/>
                        </a:rPr>
                        <a:t>&gt; 50</a:t>
                      </a:r>
                      <a:endParaRPr lang="en-GB" sz="1200">
                        <a:solidFill>
                          <a:schemeClr val="bg1"/>
                        </a:solidFill>
                        <a:effectLst/>
                        <a:latin typeface="+mj-lt"/>
                        <a:ea typeface="Calibri" panose="020F0502020204030204" pitchFamily="34" charset="0"/>
                        <a:cs typeface="Arial"/>
                      </a:endParaRPr>
                    </a:p>
                  </a:txBody>
                  <a:tcPr marL="88340" marR="88340" marT="0" marB="0" anchor="ctr">
                    <a:solidFill>
                      <a:schemeClr val="accent4">
                        <a:lumMod val="50000"/>
                      </a:schemeClr>
                    </a:solidFill>
                  </a:tcPr>
                </a:tc>
                <a:extLst>
                  <a:ext uri="{0D108BD9-81ED-4DB2-BD59-A6C34878D82A}">
                    <a16:rowId xmlns:a16="http://schemas.microsoft.com/office/drawing/2014/main" val="2914293651"/>
                  </a:ext>
                </a:extLst>
              </a:tr>
              <a:tr h="242619">
                <a:tc>
                  <a:txBody>
                    <a:bodyPr/>
                    <a:lstStyle/>
                    <a:p>
                      <a:pPr algn="just">
                        <a:lnSpc>
                          <a:spcPct val="115000"/>
                        </a:lnSpc>
                        <a:spcAft>
                          <a:spcPts val="0"/>
                        </a:spcAft>
                      </a:pPr>
                      <a:r>
                        <a:rPr lang="en-GB" sz="1200" b="1" baseline="0" dirty="0">
                          <a:solidFill>
                            <a:schemeClr val="tx1"/>
                          </a:solidFill>
                          <a:effectLst/>
                          <a:latin typeface="+mn-lt"/>
                          <a:ea typeface="Calibri" panose="020F0502020204030204" pitchFamily="34" charset="0"/>
                          <a:cs typeface="Arial" panose="020B0604020202020204" pitchFamily="34" charset="0"/>
                        </a:rPr>
                        <a:t>Textiles, upholstery, leather, apparel &amp; carpets</a:t>
                      </a:r>
                    </a:p>
                  </a:txBody>
                  <a:tcPr marL="88340" marR="88340" marT="0" marB="0" anchor="ctr">
                    <a:solidFill>
                      <a:schemeClr val="bg1">
                        <a:lumMod val="8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solidFill>
                            <a:schemeClr val="bg1"/>
                          </a:solidFill>
                          <a:effectLst/>
                          <a:latin typeface="+mn-lt"/>
                          <a:ea typeface="+mn-ea"/>
                          <a:cs typeface="+mn-cs"/>
                        </a:rPr>
                        <a:t>&gt;</a:t>
                      </a:r>
                      <a:r>
                        <a:rPr lang="de-DE" sz="1200" baseline="0">
                          <a:solidFill>
                            <a:schemeClr val="bg1"/>
                          </a:solidFill>
                          <a:effectLst/>
                          <a:latin typeface="+mn-lt"/>
                          <a:ea typeface="+mn-ea"/>
                          <a:cs typeface="+mn-cs"/>
                        </a:rPr>
                        <a:t> 10 000</a:t>
                      </a:r>
                      <a:endParaRPr lang="en-GB" sz="120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50000"/>
                      </a:schemeClr>
                    </a:solidFill>
                  </a:tcPr>
                </a:tc>
                <a:tc>
                  <a:txBody>
                    <a:bodyPr/>
                    <a:lstStyle/>
                    <a:p>
                      <a:pPr algn="ctr">
                        <a:lnSpc>
                          <a:spcPct val="115000"/>
                        </a:lnSpc>
                        <a:spcAft>
                          <a:spcPts val="0"/>
                        </a:spcAft>
                      </a:pPr>
                      <a:r>
                        <a:rPr lang="de-DE" sz="1200">
                          <a:effectLst/>
                          <a:latin typeface="+mn-lt"/>
                          <a:ea typeface="+mn-ea"/>
                          <a:cs typeface="+mn-cs"/>
                        </a:rPr>
                        <a:t>5</a:t>
                      </a:r>
                      <a:r>
                        <a:rPr lang="de-DE" sz="1200" baseline="0">
                          <a:effectLst/>
                          <a:latin typeface="+mn-lt"/>
                          <a:ea typeface="+mn-ea"/>
                          <a:cs typeface="+mn-cs"/>
                        </a:rPr>
                        <a:t> – 25</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1">
                        <a:lumMod val="40000"/>
                        <a:lumOff val="60000"/>
                      </a:schemeClr>
                    </a:solidFill>
                  </a:tcPr>
                </a:tc>
                <a:tc>
                  <a:txBody>
                    <a:bodyPr/>
                    <a:lstStyle/>
                    <a:p>
                      <a:pPr algn="ctr">
                        <a:lnSpc>
                          <a:spcPct val="115000"/>
                        </a:lnSpc>
                        <a:spcAft>
                          <a:spcPts val="0"/>
                        </a:spcAft>
                      </a:pPr>
                      <a:r>
                        <a:rPr lang="de-DE" sz="1200">
                          <a:effectLst/>
                          <a:latin typeface="+mj-lt"/>
                          <a:ea typeface="+mn-ea"/>
                          <a:cs typeface="+mn-cs"/>
                        </a:rPr>
                        <a:t>10</a:t>
                      </a:r>
                      <a:r>
                        <a:rPr lang="de-DE" sz="1200" baseline="0">
                          <a:effectLst/>
                          <a:latin typeface="+mj-lt"/>
                          <a:ea typeface="+mn-ea"/>
                          <a:cs typeface="+mn-cs"/>
                        </a:rPr>
                        <a:t> – 50</a:t>
                      </a:r>
                      <a:endParaRPr lang="en-GB" sz="1200">
                        <a:effectLst/>
                        <a:latin typeface="+mj-lt"/>
                        <a:ea typeface="Calibri" panose="020F0502020204030204" pitchFamily="34" charset="0"/>
                        <a:cs typeface="Arial" panose="020B0604020202020204" pitchFamily="34" charset="0"/>
                      </a:endParaRPr>
                    </a:p>
                  </a:txBody>
                  <a:tcPr marL="88340" marR="88340" marT="0" marB="0" anchor="ctr">
                    <a:solidFill>
                      <a:schemeClr val="accent4">
                        <a:lumMod val="75000"/>
                      </a:schemeClr>
                    </a:solidFill>
                  </a:tcPr>
                </a:tc>
                <a:extLst>
                  <a:ext uri="{0D108BD9-81ED-4DB2-BD59-A6C34878D82A}">
                    <a16:rowId xmlns:a16="http://schemas.microsoft.com/office/drawing/2014/main" val="3559483452"/>
                  </a:ext>
                </a:extLst>
              </a:tr>
              <a:tr h="242619">
                <a:tc>
                  <a:txBody>
                    <a:bodyPr/>
                    <a:lstStyle/>
                    <a:p>
                      <a:pPr algn="just">
                        <a:lnSpc>
                          <a:spcPct val="115000"/>
                        </a:lnSpc>
                        <a:spcAft>
                          <a:spcPts val="0"/>
                        </a:spcAft>
                      </a:pPr>
                      <a:r>
                        <a:rPr lang="en-GB" sz="1200" dirty="0">
                          <a:solidFill>
                            <a:schemeClr val="tx1"/>
                          </a:solidFill>
                          <a:effectLst/>
                        </a:rPr>
                        <a:t>Medical devices</a:t>
                      </a:r>
                      <a:endParaRPr lang="en-GB" sz="1300" dirty="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solidFill>
                            <a:schemeClr val="bg1"/>
                          </a:solidFill>
                          <a:effectLst/>
                          <a:latin typeface="+mn-lt"/>
                          <a:ea typeface="+mn-ea"/>
                          <a:cs typeface="+mn-cs"/>
                        </a:rPr>
                        <a:t>&gt;</a:t>
                      </a:r>
                      <a:r>
                        <a:rPr lang="de-DE" sz="1200" baseline="0">
                          <a:solidFill>
                            <a:schemeClr val="bg1"/>
                          </a:solidFill>
                          <a:effectLst/>
                          <a:latin typeface="+mn-lt"/>
                          <a:ea typeface="+mn-ea"/>
                          <a:cs typeface="+mn-cs"/>
                        </a:rPr>
                        <a:t> 10 000</a:t>
                      </a:r>
                      <a:endParaRPr lang="en-GB" sz="120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50000"/>
                      </a:schemeClr>
                    </a:solidFill>
                  </a:tcPr>
                </a:tc>
                <a:tc>
                  <a:txBody>
                    <a:bodyPr/>
                    <a:lstStyle/>
                    <a:p>
                      <a:pPr algn="ctr">
                        <a:lnSpc>
                          <a:spcPct val="115000"/>
                        </a:lnSpc>
                        <a:spcAft>
                          <a:spcPts val="0"/>
                        </a:spcAft>
                      </a:pPr>
                      <a:r>
                        <a:rPr lang="de-DE" sz="1200">
                          <a:effectLst/>
                          <a:latin typeface="+mn-lt"/>
                          <a:ea typeface="+mn-ea"/>
                          <a:cs typeface="+mn-cs"/>
                        </a:rPr>
                        <a:t>5</a:t>
                      </a:r>
                      <a:r>
                        <a:rPr lang="de-DE" sz="1200" baseline="0">
                          <a:effectLst/>
                          <a:latin typeface="+mn-lt"/>
                          <a:ea typeface="+mn-ea"/>
                          <a:cs typeface="+mn-cs"/>
                        </a:rPr>
                        <a:t> – 25</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1">
                        <a:lumMod val="40000"/>
                        <a:lumOff val="60000"/>
                      </a:schemeClr>
                    </a:solidFill>
                  </a:tcPr>
                </a:tc>
                <a:tc>
                  <a:txBody>
                    <a:bodyPr/>
                    <a:lstStyle/>
                    <a:p>
                      <a:pPr algn="ctr">
                        <a:lnSpc>
                          <a:spcPct val="115000"/>
                        </a:lnSpc>
                        <a:spcAft>
                          <a:spcPts val="0"/>
                        </a:spcAft>
                      </a:pPr>
                      <a:r>
                        <a:rPr lang="de-DE" sz="1200">
                          <a:effectLst/>
                          <a:latin typeface="+mj-lt"/>
                          <a:ea typeface="+mn-ea"/>
                          <a:cs typeface="+mn-cs"/>
                        </a:rPr>
                        <a:t>5</a:t>
                      </a:r>
                      <a:r>
                        <a:rPr lang="de-DE" sz="1200" baseline="0">
                          <a:effectLst/>
                          <a:latin typeface="+mj-lt"/>
                          <a:ea typeface="+mn-ea"/>
                          <a:cs typeface="+mn-cs"/>
                        </a:rPr>
                        <a:t> – 10</a:t>
                      </a:r>
                      <a:endParaRPr lang="en-GB" sz="1200">
                        <a:effectLst/>
                        <a:latin typeface="+mj-lt"/>
                        <a:ea typeface="Calibri" panose="020F0502020204030204" pitchFamily="34" charset="0"/>
                        <a:cs typeface="Arial" panose="020B0604020202020204" pitchFamily="34" charset="0"/>
                      </a:endParaRPr>
                    </a:p>
                  </a:txBody>
                  <a:tcPr marL="88340" marR="88340" marT="0" marB="0" anchor="ctr">
                    <a:solidFill>
                      <a:schemeClr val="accent4">
                        <a:lumMod val="60000"/>
                        <a:lumOff val="40000"/>
                      </a:schemeClr>
                    </a:solidFill>
                  </a:tcPr>
                </a:tc>
                <a:extLst>
                  <a:ext uri="{0D108BD9-81ED-4DB2-BD59-A6C34878D82A}">
                    <a16:rowId xmlns:a16="http://schemas.microsoft.com/office/drawing/2014/main" val="4142655190"/>
                  </a:ext>
                </a:extLst>
              </a:tr>
              <a:tr h="293018">
                <a:tc>
                  <a:txBody>
                    <a:bodyPr/>
                    <a:lstStyle/>
                    <a:p>
                      <a:pPr algn="just">
                        <a:lnSpc>
                          <a:spcPct val="115000"/>
                        </a:lnSpc>
                        <a:spcAft>
                          <a:spcPts val="0"/>
                        </a:spcAft>
                      </a:pPr>
                      <a:r>
                        <a:rPr lang="en-GB" sz="1200" dirty="0">
                          <a:solidFill>
                            <a:schemeClr val="tx1"/>
                          </a:solidFill>
                          <a:effectLst/>
                        </a:rPr>
                        <a:t>Manufacture</a:t>
                      </a:r>
                      <a:endParaRPr lang="en-GB" sz="1300" dirty="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solidFill>
                            <a:schemeClr val="bg1"/>
                          </a:solidFill>
                          <a:effectLst/>
                          <a:latin typeface="+mn-lt"/>
                          <a:ea typeface="+mn-ea"/>
                          <a:cs typeface="+mn-cs"/>
                        </a:rPr>
                        <a:t>&gt;</a:t>
                      </a:r>
                      <a:r>
                        <a:rPr lang="de-DE" sz="1200" baseline="0">
                          <a:solidFill>
                            <a:schemeClr val="bg1"/>
                          </a:solidFill>
                          <a:effectLst/>
                          <a:latin typeface="+mn-lt"/>
                          <a:ea typeface="+mn-ea"/>
                          <a:cs typeface="+mn-cs"/>
                        </a:rPr>
                        <a:t> 10 000</a:t>
                      </a:r>
                      <a:endParaRPr lang="en-GB" sz="120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50000"/>
                      </a:schemeClr>
                    </a:solidFill>
                  </a:tcPr>
                </a:tc>
                <a:tc>
                  <a:txBody>
                    <a:bodyPr/>
                    <a:lstStyle/>
                    <a:p>
                      <a:pPr algn="ctr">
                        <a:lnSpc>
                          <a:spcPct val="115000"/>
                        </a:lnSpc>
                        <a:spcAft>
                          <a:spcPts val="0"/>
                        </a:spcAft>
                      </a:pPr>
                      <a:r>
                        <a:rPr lang="de-DE" sz="1200">
                          <a:effectLst/>
                          <a:latin typeface="+mn-lt"/>
                          <a:ea typeface="+mn-ea"/>
                          <a:cs typeface="+mn-cs"/>
                        </a:rPr>
                        <a:t>0</a:t>
                      </a:r>
                      <a:r>
                        <a:rPr lang="de-DE" sz="1200" baseline="0">
                          <a:effectLst/>
                          <a:latin typeface="+mn-lt"/>
                          <a:ea typeface="+mn-ea"/>
                          <a:cs typeface="+mn-cs"/>
                        </a:rPr>
                        <a:t> – 5</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1">
                        <a:lumMod val="20000"/>
                        <a:lumOff val="80000"/>
                      </a:schemeClr>
                    </a:solidFill>
                  </a:tcPr>
                </a:tc>
                <a:tc>
                  <a:txBody>
                    <a:bodyPr/>
                    <a:lstStyle/>
                    <a:p>
                      <a:pPr algn="ctr">
                        <a:lnSpc>
                          <a:spcPct val="115000"/>
                        </a:lnSpc>
                        <a:spcAft>
                          <a:spcPts val="0"/>
                        </a:spcAft>
                      </a:pPr>
                      <a:r>
                        <a:rPr lang="de-DE" sz="1200">
                          <a:effectLst/>
                          <a:latin typeface="+mj-lt"/>
                          <a:ea typeface="+mn-ea"/>
                          <a:cs typeface="+mn-cs"/>
                        </a:rPr>
                        <a:t>1</a:t>
                      </a:r>
                      <a:r>
                        <a:rPr lang="de-DE" sz="1200" baseline="0">
                          <a:effectLst/>
                          <a:latin typeface="+mj-lt"/>
                          <a:ea typeface="+mn-ea"/>
                          <a:cs typeface="+mn-cs"/>
                        </a:rPr>
                        <a:t> – 5</a:t>
                      </a:r>
                      <a:endParaRPr lang="en-GB" sz="1200">
                        <a:effectLst/>
                        <a:latin typeface="+mj-lt"/>
                        <a:ea typeface="Calibri" panose="020F0502020204030204" pitchFamily="34" charset="0"/>
                        <a:cs typeface="Arial" panose="020B0604020202020204" pitchFamily="34" charset="0"/>
                      </a:endParaRPr>
                    </a:p>
                  </a:txBody>
                  <a:tcPr marL="88340" marR="88340" marT="0" marB="0" anchor="ctr">
                    <a:solidFill>
                      <a:schemeClr val="accent4">
                        <a:lumMod val="40000"/>
                        <a:lumOff val="60000"/>
                      </a:schemeClr>
                    </a:solidFill>
                  </a:tcPr>
                </a:tc>
                <a:extLst>
                  <a:ext uri="{0D108BD9-81ED-4DB2-BD59-A6C34878D82A}">
                    <a16:rowId xmlns:a16="http://schemas.microsoft.com/office/drawing/2014/main" val="2273302932"/>
                  </a:ext>
                </a:extLst>
              </a:tr>
              <a:tr h="242619">
                <a:tc>
                  <a:txBody>
                    <a:bodyPr/>
                    <a:lstStyle/>
                    <a:p>
                      <a:pPr algn="just">
                        <a:lnSpc>
                          <a:spcPct val="115000"/>
                        </a:lnSpc>
                        <a:spcAft>
                          <a:spcPts val="0"/>
                        </a:spcAft>
                      </a:pPr>
                      <a:r>
                        <a:rPr lang="en-GB" sz="1200">
                          <a:solidFill>
                            <a:schemeClr val="tx1"/>
                          </a:solidFill>
                          <a:effectLst/>
                        </a:rPr>
                        <a:t>Food contact materials and packaging</a:t>
                      </a:r>
                      <a:endParaRPr lang="en-GB" sz="130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solidFill>
                            <a:schemeClr val="bg1"/>
                          </a:solidFill>
                          <a:effectLst/>
                          <a:latin typeface="+mn-lt"/>
                          <a:ea typeface="+mn-ea"/>
                          <a:cs typeface="+mn-cs"/>
                        </a:rPr>
                        <a:t>&gt;</a:t>
                      </a:r>
                      <a:r>
                        <a:rPr lang="de-DE" sz="1200" baseline="0">
                          <a:solidFill>
                            <a:schemeClr val="bg1"/>
                          </a:solidFill>
                          <a:effectLst/>
                          <a:latin typeface="+mn-lt"/>
                          <a:ea typeface="+mn-ea"/>
                          <a:cs typeface="+mn-cs"/>
                        </a:rPr>
                        <a:t> 10 000</a:t>
                      </a:r>
                      <a:endParaRPr lang="en-GB" sz="120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5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effectLst/>
                          <a:latin typeface="+mn-lt"/>
                          <a:ea typeface="+mn-ea"/>
                          <a:cs typeface="+mn-cs"/>
                        </a:rPr>
                        <a:t>0</a:t>
                      </a:r>
                      <a:r>
                        <a:rPr lang="de-DE" sz="1200" baseline="0">
                          <a:effectLst/>
                          <a:latin typeface="+mn-lt"/>
                          <a:ea typeface="+mn-ea"/>
                          <a:cs typeface="+mn-cs"/>
                        </a:rPr>
                        <a:t> – 5</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1">
                        <a:lumMod val="20000"/>
                        <a:lumOff val="80000"/>
                      </a:schemeClr>
                    </a:solidFill>
                  </a:tcPr>
                </a:tc>
                <a:tc>
                  <a:txBody>
                    <a:bodyPr/>
                    <a:lstStyle/>
                    <a:p>
                      <a:pPr algn="ctr">
                        <a:lnSpc>
                          <a:spcPct val="115000"/>
                        </a:lnSpc>
                        <a:spcAft>
                          <a:spcPts val="0"/>
                        </a:spcAft>
                      </a:pPr>
                      <a:r>
                        <a:rPr lang="de-DE" sz="1200">
                          <a:effectLst/>
                          <a:latin typeface="+mj-lt"/>
                          <a:ea typeface="+mn-ea"/>
                          <a:cs typeface="+mn-cs"/>
                        </a:rPr>
                        <a:t>0</a:t>
                      </a:r>
                      <a:r>
                        <a:rPr lang="de-DE" sz="1200" baseline="0">
                          <a:effectLst/>
                          <a:latin typeface="+mj-lt"/>
                          <a:ea typeface="+mn-ea"/>
                          <a:cs typeface="+mn-cs"/>
                        </a:rPr>
                        <a:t> – 1</a:t>
                      </a:r>
                      <a:endParaRPr lang="en-GB" sz="1200">
                        <a:effectLst/>
                        <a:latin typeface="+mj-lt"/>
                        <a:ea typeface="Calibri" panose="020F0502020204030204" pitchFamily="34" charset="0"/>
                        <a:cs typeface="Arial" panose="020B0604020202020204" pitchFamily="34" charset="0"/>
                      </a:endParaRPr>
                    </a:p>
                  </a:txBody>
                  <a:tcPr marL="88340" marR="88340" marT="0" marB="0" anchor="ctr">
                    <a:solidFill>
                      <a:schemeClr val="accent4">
                        <a:lumMod val="20000"/>
                        <a:lumOff val="80000"/>
                      </a:schemeClr>
                    </a:solidFill>
                  </a:tcPr>
                </a:tc>
                <a:extLst>
                  <a:ext uri="{0D108BD9-81ED-4DB2-BD59-A6C34878D82A}">
                    <a16:rowId xmlns:a16="http://schemas.microsoft.com/office/drawing/2014/main" val="1373063183"/>
                  </a:ext>
                </a:extLst>
              </a:tr>
              <a:tr h="242619">
                <a:tc>
                  <a:txBody>
                    <a:bodyPr/>
                    <a:lstStyle/>
                    <a:p>
                      <a:pPr algn="just">
                        <a:lnSpc>
                          <a:spcPct val="115000"/>
                        </a:lnSpc>
                        <a:spcAft>
                          <a:spcPts val="0"/>
                        </a:spcAft>
                      </a:pPr>
                      <a:r>
                        <a:rPr lang="en-GB" sz="1200" dirty="0">
                          <a:solidFill>
                            <a:schemeClr val="tx1"/>
                          </a:solidFill>
                          <a:effectLst/>
                        </a:rPr>
                        <a:t>Transport</a:t>
                      </a:r>
                      <a:endParaRPr lang="en-GB" sz="1300" dirty="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solidFill>
                            <a:schemeClr val="bg1"/>
                          </a:solidFill>
                          <a:effectLst/>
                          <a:latin typeface="+mn-lt"/>
                          <a:ea typeface="+mn-ea"/>
                          <a:cs typeface="+mn-cs"/>
                        </a:rPr>
                        <a:t>&gt;</a:t>
                      </a:r>
                      <a:r>
                        <a:rPr lang="de-DE" sz="1200" baseline="0">
                          <a:solidFill>
                            <a:schemeClr val="bg1"/>
                          </a:solidFill>
                          <a:effectLst/>
                          <a:latin typeface="+mn-lt"/>
                          <a:ea typeface="+mn-ea"/>
                          <a:cs typeface="+mn-cs"/>
                        </a:rPr>
                        <a:t> 10 000</a:t>
                      </a:r>
                      <a:endParaRPr lang="en-GB" sz="120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5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effectLst/>
                          <a:latin typeface="+mn-lt"/>
                          <a:ea typeface="+mn-ea"/>
                          <a:cs typeface="+mn-cs"/>
                        </a:rPr>
                        <a:t>0</a:t>
                      </a:r>
                      <a:r>
                        <a:rPr lang="de-DE" sz="1200" baseline="0">
                          <a:effectLst/>
                          <a:latin typeface="+mn-lt"/>
                          <a:ea typeface="+mn-ea"/>
                          <a:cs typeface="+mn-cs"/>
                        </a:rPr>
                        <a:t> – 5</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1">
                        <a:lumMod val="20000"/>
                        <a:lumOff val="80000"/>
                      </a:schemeClr>
                    </a:solidFill>
                  </a:tcPr>
                </a:tc>
                <a:tc>
                  <a:txBody>
                    <a:bodyPr/>
                    <a:lstStyle/>
                    <a:p>
                      <a:pPr algn="ctr">
                        <a:lnSpc>
                          <a:spcPct val="115000"/>
                        </a:lnSpc>
                        <a:spcAft>
                          <a:spcPts val="0"/>
                        </a:spcAft>
                      </a:pPr>
                      <a:r>
                        <a:rPr lang="de-DE" sz="1200">
                          <a:effectLst/>
                          <a:latin typeface="+mj-lt"/>
                          <a:ea typeface="+mn-ea"/>
                          <a:cs typeface="+mn-cs"/>
                        </a:rPr>
                        <a:t>0</a:t>
                      </a:r>
                      <a:r>
                        <a:rPr lang="de-DE" sz="1200" baseline="0">
                          <a:effectLst/>
                          <a:latin typeface="+mj-lt"/>
                          <a:ea typeface="+mn-ea"/>
                          <a:cs typeface="+mn-cs"/>
                        </a:rPr>
                        <a:t> – 1</a:t>
                      </a:r>
                      <a:endParaRPr lang="en-GB" sz="1200">
                        <a:effectLst/>
                        <a:latin typeface="+mj-lt"/>
                        <a:ea typeface="Calibri" panose="020F0502020204030204" pitchFamily="34" charset="0"/>
                        <a:cs typeface="Arial" panose="020B0604020202020204" pitchFamily="34" charset="0"/>
                      </a:endParaRPr>
                    </a:p>
                  </a:txBody>
                  <a:tcPr marL="88340" marR="88340" marT="0" marB="0" anchor="ctr">
                    <a:solidFill>
                      <a:schemeClr val="accent4">
                        <a:lumMod val="20000"/>
                        <a:lumOff val="80000"/>
                      </a:schemeClr>
                    </a:solidFill>
                  </a:tcPr>
                </a:tc>
                <a:extLst>
                  <a:ext uri="{0D108BD9-81ED-4DB2-BD59-A6C34878D82A}">
                    <a16:rowId xmlns:a16="http://schemas.microsoft.com/office/drawing/2014/main" val="4204782848"/>
                  </a:ext>
                </a:extLst>
              </a:tr>
              <a:tr h="242619">
                <a:tc>
                  <a:txBody>
                    <a:bodyPr/>
                    <a:lstStyle/>
                    <a:p>
                      <a:pPr algn="just">
                        <a:lnSpc>
                          <a:spcPct val="115000"/>
                        </a:lnSpc>
                        <a:spcAft>
                          <a:spcPts val="0"/>
                        </a:spcAft>
                      </a:pPr>
                      <a:r>
                        <a:rPr lang="en-GB" sz="1200">
                          <a:solidFill>
                            <a:schemeClr val="tx1"/>
                          </a:solidFill>
                          <a:effectLst/>
                        </a:rPr>
                        <a:t>Construction products</a:t>
                      </a:r>
                      <a:endParaRPr lang="en-GB" sz="130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algn="ctr">
                        <a:lnSpc>
                          <a:spcPct val="115000"/>
                        </a:lnSpc>
                        <a:spcAft>
                          <a:spcPts val="0"/>
                        </a:spcAft>
                      </a:pPr>
                      <a:r>
                        <a:rPr lang="en-GB" sz="1200" dirty="0">
                          <a:solidFill>
                            <a:schemeClr val="bg1"/>
                          </a:solidFill>
                          <a:effectLst/>
                        </a:rPr>
                        <a:t>1 000 – 10 000</a:t>
                      </a:r>
                      <a:endParaRPr lang="en-GB" sz="1200" dirty="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7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effectLst/>
                          <a:latin typeface="+mn-lt"/>
                          <a:ea typeface="+mn-ea"/>
                          <a:cs typeface="+mn-cs"/>
                        </a:rPr>
                        <a:t>25</a:t>
                      </a:r>
                      <a:r>
                        <a:rPr lang="de-DE" sz="1200" baseline="0">
                          <a:effectLst/>
                          <a:latin typeface="+mn-lt"/>
                          <a:ea typeface="+mn-ea"/>
                          <a:cs typeface="+mn-cs"/>
                        </a:rPr>
                        <a:t> – 75</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1">
                        <a:lumMod val="60000"/>
                        <a:lumOff val="40000"/>
                      </a:schemeClr>
                    </a:solidFill>
                  </a:tcPr>
                </a:tc>
                <a:tc>
                  <a:txBody>
                    <a:bodyPr/>
                    <a:lstStyle/>
                    <a:p>
                      <a:pPr algn="ctr">
                        <a:lnSpc>
                          <a:spcPct val="115000"/>
                        </a:lnSpc>
                        <a:spcAft>
                          <a:spcPts val="0"/>
                        </a:spcAft>
                      </a:pPr>
                      <a:r>
                        <a:rPr lang="de-DE" sz="1200">
                          <a:effectLst/>
                          <a:latin typeface="+mj-lt"/>
                          <a:ea typeface="+mn-ea"/>
                          <a:cs typeface="+mn-cs"/>
                        </a:rPr>
                        <a:t>1</a:t>
                      </a:r>
                      <a:r>
                        <a:rPr lang="de-DE" sz="1200" baseline="0">
                          <a:effectLst/>
                          <a:latin typeface="+mj-lt"/>
                          <a:ea typeface="+mn-ea"/>
                          <a:cs typeface="+mn-cs"/>
                        </a:rPr>
                        <a:t> – 5</a:t>
                      </a:r>
                      <a:endParaRPr lang="en-GB" sz="1200">
                        <a:effectLst/>
                        <a:latin typeface="+mj-lt"/>
                        <a:ea typeface="Calibri" panose="020F0502020204030204" pitchFamily="34" charset="0"/>
                        <a:cs typeface="Arial" panose="020B0604020202020204" pitchFamily="34" charset="0"/>
                      </a:endParaRPr>
                    </a:p>
                  </a:txBody>
                  <a:tcPr marL="88340" marR="88340" marT="0" marB="0" anchor="ctr">
                    <a:solidFill>
                      <a:schemeClr val="accent4">
                        <a:lumMod val="40000"/>
                        <a:lumOff val="60000"/>
                      </a:schemeClr>
                    </a:solidFill>
                  </a:tcPr>
                </a:tc>
                <a:extLst>
                  <a:ext uri="{0D108BD9-81ED-4DB2-BD59-A6C34878D82A}">
                    <a16:rowId xmlns:a16="http://schemas.microsoft.com/office/drawing/2014/main" val="3637789861"/>
                  </a:ext>
                </a:extLst>
              </a:tr>
              <a:tr h="242619">
                <a:tc>
                  <a:txBody>
                    <a:bodyPr/>
                    <a:lstStyle/>
                    <a:p>
                      <a:pPr algn="just">
                        <a:lnSpc>
                          <a:spcPct val="115000"/>
                        </a:lnSpc>
                        <a:spcAft>
                          <a:spcPts val="0"/>
                        </a:spcAft>
                      </a:pPr>
                      <a:r>
                        <a:rPr lang="en-GB" sz="1200">
                          <a:solidFill>
                            <a:schemeClr val="tx1"/>
                          </a:solidFill>
                          <a:effectLst/>
                        </a:rPr>
                        <a:t>Electronics and semiconductors</a:t>
                      </a:r>
                      <a:endParaRPr lang="en-GB" sz="130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GB" sz="1200">
                          <a:solidFill>
                            <a:schemeClr val="bg1"/>
                          </a:solidFill>
                          <a:effectLst/>
                        </a:rPr>
                        <a:t>1 000 – 10 000</a:t>
                      </a:r>
                      <a:endParaRPr lang="en-GB" sz="120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75000"/>
                      </a:schemeClr>
                    </a:solidFill>
                  </a:tcPr>
                </a:tc>
                <a:tc>
                  <a:txBody>
                    <a:bodyPr/>
                    <a:lstStyle/>
                    <a:p>
                      <a:pPr algn="ctr">
                        <a:lnSpc>
                          <a:spcPct val="115000"/>
                        </a:lnSpc>
                        <a:spcAft>
                          <a:spcPts val="0"/>
                        </a:spcAft>
                      </a:pPr>
                      <a:r>
                        <a:rPr lang="de-DE" sz="1200">
                          <a:effectLst/>
                          <a:latin typeface="+mn-lt"/>
                          <a:ea typeface="+mn-ea"/>
                          <a:cs typeface="+mn-cs"/>
                        </a:rPr>
                        <a:t>5</a:t>
                      </a:r>
                      <a:r>
                        <a:rPr lang="de-DE" sz="1200" baseline="0">
                          <a:effectLst/>
                          <a:latin typeface="+mn-lt"/>
                          <a:ea typeface="+mn-ea"/>
                          <a:cs typeface="+mn-cs"/>
                        </a:rPr>
                        <a:t> – 25</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1">
                        <a:lumMod val="40000"/>
                        <a:lumOff val="60000"/>
                      </a:schemeClr>
                    </a:solidFill>
                  </a:tcPr>
                </a:tc>
                <a:tc>
                  <a:txBody>
                    <a:bodyPr/>
                    <a:lstStyle/>
                    <a:p>
                      <a:pPr algn="ctr">
                        <a:lnSpc>
                          <a:spcPct val="115000"/>
                        </a:lnSpc>
                        <a:spcAft>
                          <a:spcPts val="0"/>
                        </a:spcAft>
                      </a:pPr>
                      <a:r>
                        <a:rPr lang="de-DE" sz="1200">
                          <a:effectLst/>
                          <a:latin typeface="+mj-lt"/>
                          <a:ea typeface="+mn-ea"/>
                          <a:cs typeface="+mn-cs"/>
                        </a:rPr>
                        <a:t>0</a:t>
                      </a:r>
                      <a:r>
                        <a:rPr lang="de-DE" sz="1200" baseline="0">
                          <a:effectLst/>
                          <a:latin typeface="+mj-lt"/>
                          <a:ea typeface="+mn-ea"/>
                          <a:cs typeface="+mn-cs"/>
                        </a:rPr>
                        <a:t> – 1</a:t>
                      </a:r>
                      <a:endParaRPr lang="en-GB" sz="1200">
                        <a:effectLst/>
                        <a:latin typeface="+mj-lt"/>
                        <a:ea typeface="Calibri" panose="020F0502020204030204" pitchFamily="34" charset="0"/>
                        <a:cs typeface="Arial" panose="020B0604020202020204" pitchFamily="34" charset="0"/>
                      </a:endParaRPr>
                    </a:p>
                  </a:txBody>
                  <a:tcPr marL="88340" marR="88340" marT="0" marB="0" anchor="ctr">
                    <a:solidFill>
                      <a:schemeClr val="accent4">
                        <a:lumMod val="20000"/>
                        <a:lumOff val="80000"/>
                      </a:schemeClr>
                    </a:solidFill>
                  </a:tcPr>
                </a:tc>
                <a:extLst>
                  <a:ext uri="{0D108BD9-81ED-4DB2-BD59-A6C34878D82A}">
                    <a16:rowId xmlns:a16="http://schemas.microsoft.com/office/drawing/2014/main" val="2455290314"/>
                  </a:ext>
                </a:extLst>
              </a:tr>
              <a:tr h="242619">
                <a:tc>
                  <a:txBody>
                    <a:bodyPr/>
                    <a:lstStyle/>
                    <a:p>
                      <a:pPr algn="just">
                        <a:lnSpc>
                          <a:spcPct val="115000"/>
                        </a:lnSpc>
                        <a:spcAft>
                          <a:spcPts val="0"/>
                        </a:spcAft>
                      </a:pPr>
                      <a:r>
                        <a:rPr lang="en-GB" sz="1200">
                          <a:solidFill>
                            <a:schemeClr val="tx1"/>
                          </a:solidFill>
                          <a:effectLst/>
                        </a:rPr>
                        <a:t>Lubricants</a:t>
                      </a:r>
                      <a:endParaRPr lang="en-GB" sz="130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GB" sz="1200">
                          <a:solidFill>
                            <a:schemeClr val="bg1"/>
                          </a:solidFill>
                          <a:effectLst/>
                        </a:rPr>
                        <a:t>1 000 – 10 000</a:t>
                      </a:r>
                      <a:endParaRPr lang="en-GB" sz="120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75000"/>
                      </a:schemeClr>
                    </a:solidFill>
                  </a:tcPr>
                </a:tc>
                <a:tc>
                  <a:txBody>
                    <a:bodyPr/>
                    <a:lstStyle/>
                    <a:p>
                      <a:pPr algn="ctr">
                        <a:lnSpc>
                          <a:spcPct val="115000"/>
                        </a:lnSpc>
                        <a:spcAft>
                          <a:spcPts val="0"/>
                        </a:spcAft>
                      </a:pPr>
                      <a:r>
                        <a:rPr lang="de-DE" sz="1200">
                          <a:effectLst/>
                          <a:latin typeface="+mn-lt"/>
                          <a:ea typeface="+mn-ea"/>
                          <a:cs typeface="+mn-cs"/>
                        </a:rPr>
                        <a:t>5</a:t>
                      </a:r>
                      <a:r>
                        <a:rPr lang="de-DE" sz="1200" baseline="0">
                          <a:effectLst/>
                          <a:latin typeface="+mn-lt"/>
                          <a:ea typeface="+mn-ea"/>
                          <a:cs typeface="+mn-cs"/>
                        </a:rPr>
                        <a:t> – 25</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1">
                        <a:lumMod val="40000"/>
                        <a:lumOff val="6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effectLst/>
                          <a:latin typeface="+mj-lt"/>
                          <a:ea typeface="+mn-ea"/>
                          <a:cs typeface="+mn-cs"/>
                        </a:rPr>
                        <a:t>0</a:t>
                      </a:r>
                      <a:r>
                        <a:rPr lang="de-DE" sz="1200" baseline="0">
                          <a:effectLst/>
                          <a:latin typeface="+mj-lt"/>
                          <a:ea typeface="+mn-ea"/>
                          <a:cs typeface="+mn-cs"/>
                        </a:rPr>
                        <a:t> – 1</a:t>
                      </a:r>
                      <a:endParaRPr lang="en-GB" sz="1200">
                        <a:effectLst/>
                        <a:latin typeface="+mj-lt"/>
                        <a:ea typeface="Calibri" panose="020F0502020204030204" pitchFamily="34" charset="0"/>
                        <a:cs typeface="Arial" panose="020B0604020202020204" pitchFamily="34" charset="0"/>
                      </a:endParaRPr>
                    </a:p>
                  </a:txBody>
                  <a:tcPr marL="88340" marR="88340" marT="0" marB="0" anchor="ctr">
                    <a:solidFill>
                      <a:schemeClr val="accent4">
                        <a:lumMod val="20000"/>
                        <a:lumOff val="80000"/>
                      </a:schemeClr>
                    </a:solidFill>
                  </a:tcPr>
                </a:tc>
                <a:extLst>
                  <a:ext uri="{0D108BD9-81ED-4DB2-BD59-A6C34878D82A}">
                    <a16:rowId xmlns:a16="http://schemas.microsoft.com/office/drawing/2014/main" val="995762973"/>
                  </a:ext>
                </a:extLst>
              </a:tr>
              <a:tr h="242619">
                <a:tc>
                  <a:txBody>
                    <a:bodyPr/>
                    <a:lstStyle/>
                    <a:p>
                      <a:pPr algn="just">
                        <a:lnSpc>
                          <a:spcPct val="115000"/>
                        </a:lnSpc>
                        <a:spcAft>
                          <a:spcPts val="0"/>
                        </a:spcAft>
                      </a:pPr>
                      <a:r>
                        <a:rPr lang="en-GB" sz="1200">
                          <a:solidFill>
                            <a:schemeClr val="tx1"/>
                          </a:solidFill>
                          <a:effectLst/>
                        </a:rPr>
                        <a:t>Petroleum and mining</a:t>
                      </a:r>
                      <a:endParaRPr lang="en-GB" sz="130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GB" sz="1200">
                          <a:solidFill>
                            <a:schemeClr val="bg1"/>
                          </a:solidFill>
                          <a:effectLst/>
                        </a:rPr>
                        <a:t>1 000 – 10 000</a:t>
                      </a:r>
                      <a:endParaRPr lang="en-GB" sz="120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7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effectLst/>
                          <a:latin typeface="+mn-lt"/>
                          <a:ea typeface="+mn-ea"/>
                          <a:cs typeface="+mn-cs"/>
                        </a:rPr>
                        <a:t>0</a:t>
                      </a:r>
                      <a:r>
                        <a:rPr lang="de-DE" sz="1200" baseline="0">
                          <a:effectLst/>
                          <a:latin typeface="+mn-lt"/>
                          <a:ea typeface="+mn-ea"/>
                          <a:cs typeface="+mn-cs"/>
                        </a:rPr>
                        <a:t> – 5</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1">
                        <a:lumMod val="20000"/>
                        <a:lumOff val="8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effectLst/>
                          <a:latin typeface="+mj-lt"/>
                          <a:ea typeface="+mn-ea"/>
                          <a:cs typeface="+mn-cs"/>
                        </a:rPr>
                        <a:t>0</a:t>
                      </a:r>
                      <a:r>
                        <a:rPr lang="de-DE" sz="1200" baseline="0">
                          <a:effectLst/>
                          <a:latin typeface="+mj-lt"/>
                          <a:ea typeface="+mn-ea"/>
                          <a:cs typeface="+mn-cs"/>
                        </a:rPr>
                        <a:t> – 1</a:t>
                      </a:r>
                      <a:endParaRPr lang="en-GB" sz="1200">
                        <a:effectLst/>
                        <a:latin typeface="+mj-lt"/>
                        <a:ea typeface="Calibri" panose="020F0502020204030204" pitchFamily="34" charset="0"/>
                        <a:cs typeface="Arial" panose="020B0604020202020204" pitchFamily="34" charset="0"/>
                      </a:endParaRPr>
                    </a:p>
                  </a:txBody>
                  <a:tcPr marL="88340" marR="88340" marT="0" marB="0" anchor="ctr">
                    <a:solidFill>
                      <a:schemeClr val="accent4">
                        <a:lumMod val="20000"/>
                        <a:lumOff val="80000"/>
                      </a:schemeClr>
                    </a:solidFill>
                  </a:tcPr>
                </a:tc>
                <a:extLst>
                  <a:ext uri="{0D108BD9-81ED-4DB2-BD59-A6C34878D82A}">
                    <a16:rowId xmlns:a16="http://schemas.microsoft.com/office/drawing/2014/main" val="46075330"/>
                  </a:ext>
                </a:extLst>
              </a:tr>
              <a:tr h="242619">
                <a:tc>
                  <a:txBody>
                    <a:bodyPr/>
                    <a:lstStyle/>
                    <a:p>
                      <a:pPr algn="just">
                        <a:lnSpc>
                          <a:spcPct val="115000"/>
                        </a:lnSpc>
                        <a:spcAft>
                          <a:spcPts val="0"/>
                        </a:spcAft>
                      </a:pPr>
                      <a:r>
                        <a:rPr lang="en-GB" sz="1200">
                          <a:solidFill>
                            <a:schemeClr val="tx1"/>
                          </a:solidFill>
                          <a:effectLst/>
                        </a:rPr>
                        <a:t>Energy sector</a:t>
                      </a:r>
                      <a:endParaRPr lang="en-GB" sz="130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GB" sz="1200">
                          <a:solidFill>
                            <a:schemeClr val="bg1"/>
                          </a:solidFill>
                          <a:effectLst/>
                        </a:rPr>
                        <a:t>1 000 – 10 000</a:t>
                      </a:r>
                      <a:endParaRPr lang="en-GB" sz="120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7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effectLst/>
                          <a:latin typeface="+mn-lt"/>
                          <a:ea typeface="+mn-ea"/>
                          <a:cs typeface="+mn-cs"/>
                        </a:rPr>
                        <a:t>0</a:t>
                      </a:r>
                      <a:r>
                        <a:rPr lang="de-DE" sz="1200" baseline="0">
                          <a:effectLst/>
                          <a:latin typeface="+mn-lt"/>
                          <a:ea typeface="+mn-ea"/>
                          <a:cs typeface="+mn-cs"/>
                        </a:rPr>
                        <a:t> – 5</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1">
                        <a:lumMod val="20000"/>
                        <a:lumOff val="8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effectLst/>
                          <a:latin typeface="+mj-lt"/>
                          <a:ea typeface="+mn-ea"/>
                          <a:cs typeface="+mn-cs"/>
                        </a:rPr>
                        <a:t>0</a:t>
                      </a:r>
                      <a:r>
                        <a:rPr lang="de-DE" sz="1200" baseline="0">
                          <a:effectLst/>
                          <a:latin typeface="+mj-lt"/>
                          <a:ea typeface="+mn-ea"/>
                          <a:cs typeface="+mn-cs"/>
                        </a:rPr>
                        <a:t> – 1</a:t>
                      </a:r>
                      <a:endParaRPr lang="en-GB" sz="1200">
                        <a:effectLst/>
                        <a:latin typeface="+mj-lt"/>
                        <a:ea typeface="Calibri" panose="020F0502020204030204" pitchFamily="34" charset="0"/>
                        <a:cs typeface="Arial" panose="020B0604020202020204" pitchFamily="34" charset="0"/>
                      </a:endParaRPr>
                    </a:p>
                  </a:txBody>
                  <a:tcPr marL="88340" marR="88340" marT="0" marB="0" anchor="ctr">
                    <a:solidFill>
                      <a:schemeClr val="accent4">
                        <a:lumMod val="20000"/>
                        <a:lumOff val="80000"/>
                      </a:schemeClr>
                    </a:solidFill>
                  </a:tcPr>
                </a:tc>
                <a:extLst>
                  <a:ext uri="{0D108BD9-81ED-4DB2-BD59-A6C34878D82A}">
                    <a16:rowId xmlns:a16="http://schemas.microsoft.com/office/drawing/2014/main" val="1465443314"/>
                  </a:ext>
                </a:extLst>
              </a:tr>
              <a:tr h="299680">
                <a:tc>
                  <a:txBody>
                    <a:bodyPr/>
                    <a:lstStyle/>
                    <a:p>
                      <a:pPr algn="just">
                        <a:lnSpc>
                          <a:spcPct val="115000"/>
                        </a:lnSpc>
                        <a:spcAft>
                          <a:spcPts val="0"/>
                        </a:spcAft>
                      </a:pPr>
                      <a:r>
                        <a:rPr lang="en-GB" sz="1200">
                          <a:solidFill>
                            <a:schemeClr val="tx1"/>
                          </a:solidFill>
                          <a:effectLst/>
                        </a:rPr>
                        <a:t>Metal plating and manufacture of metal products</a:t>
                      </a:r>
                      <a:endParaRPr lang="en-GB" sz="130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algn="ctr">
                        <a:lnSpc>
                          <a:spcPct val="115000"/>
                        </a:lnSpc>
                        <a:spcAft>
                          <a:spcPts val="0"/>
                        </a:spcAft>
                      </a:pPr>
                      <a:r>
                        <a:rPr lang="de-DE" sz="1200">
                          <a:effectLst/>
                          <a:latin typeface="+mn-lt"/>
                          <a:ea typeface="+mn-ea"/>
                          <a:cs typeface="+mn-cs"/>
                        </a:rPr>
                        <a:t>100</a:t>
                      </a:r>
                      <a:r>
                        <a:rPr lang="de-DE" sz="1200" baseline="0">
                          <a:effectLst/>
                          <a:latin typeface="+mn-lt"/>
                          <a:ea typeface="+mn-ea"/>
                          <a:cs typeface="+mn-cs"/>
                        </a:rPr>
                        <a:t> – 1 000</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60000"/>
                        <a:lumOff val="4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effectLst/>
                          <a:latin typeface="+mn-lt"/>
                          <a:ea typeface="+mn-ea"/>
                          <a:cs typeface="+mn-cs"/>
                        </a:rPr>
                        <a:t>0</a:t>
                      </a:r>
                      <a:r>
                        <a:rPr lang="de-DE" sz="1200" baseline="0">
                          <a:effectLst/>
                          <a:latin typeface="+mn-lt"/>
                          <a:ea typeface="+mn-ea"/>
                          <a:cs typeface="+mn-cs"/>
                        </a:rPr>
                        <a:t> – 5</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1">
                        <a:lumMod val="20000"/>
                        <a:lumOff val="8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effectLst/>
                          <a:latin typeface="+mj-lt"/>
                          <a:ea typeface="+mn-ea"/>
                          <a:cs typeface="+mn-cs"/>
                        </a:rPr>
                        <a:t>0</a:t>
                      </a:r>
                      <a:r>
                        <a:rPr lang="de-DE" sz="1200" baseline="0">
                          <a:effectLst/>
                          <a:latin typeface="+mj-lt"/>
                          <a:ea typeface="+mn-ea"/>
                          <a:cs typeface="+mn-cs"/>
                        </a:rPr>
                        <a:t> – 1</a:t>
                      </a:r>
                      <a:endParaRPr lang="en-GB" sz="1200">
                        <a:effectLst/>
                        <a:latin typeface="+mj-lt"/>
                        <a:ea typeface="Calibri" panose="020F0502020204030204" pitchFamily="34" charset="0"/>
                        <a:cs typeface="Arial" panose="020B0604020202020204" pitchFamily="34" charset="0"/>
                      </a:endParaRPr>
                    </a:p>
                  </a:txBody>
                  <a:tcPr marL="88340" marR="88340" marT="0" marB="0" anchor="ctr">
                    <a:solidFill>
                      <a:schemeClr val="accent4">
                        <a:lumMod val="20000"/>
                        <a:lumOff val="80000"/>
                      </a:schemeClr>
                    </a:solidFill>
                  </a:tcPr>
                </a:tc>
                <a:extLst>
                  <a:ext uri="{0D108BD9-81ED-4DB2-BD59-A6C34878D82A}">
                    <a16:rowId xmlns:a16="http://schemas.microsoft.com/office/drawing/2014/main" val="392594162"/>
                  </a:ext>
                </a:extLst>
              </a:tr>
              <a:tr h="242619">
                <a:tc>
                  <a:txBody>
                    <a:bodyPr/>
                    <a:lstStyle/>
                    <a:p>
                      <a:pPr algn="just">
                        <a:lnSpc>
                          <a:spcPct val="115000"/>
                        </a:lnSpc>
                        <a:spcAft>
                          <a:spcPts val="0"/>
                        </a:spcAft>
                      </a:pPr>
                      <a:r>
                        <a:rPr lang="en-GB" sz="1200">
                          <a:solidFill>
                            <a:schemeClr val="tx1"/>
                          </a:solidFill>
                          <a:effectLst/>
                        </a:rPr>
                        <a:t>Cosmetics</a:t>
                      </a:r>
                      <a:endParaRPr lang="en-GB" sz="130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algn="ctr">
                        <a:lnSpc>
                          <a:spcPct val="115000"/>
                        </a:lnSpc>
                        <a:spcAft>
                          <a:spcPts val="0"/>
                        </a:spcAft>
                      </a:pPr>
                      <a:r>
                        <a:rPr lang="de-DE" sz="1200">
                          <a:effectLst/>
                          <a:latin typeface="+mn-lt"/>
                          <a:ea typeface="+mn-ea"/>
                          <a:cs typeface="+mn-cs"/>
                        </a:rPr>
                        <a:t>10</a:t>
                      </a:r>
                      <a:r>
                        <a:rPr lang="de-DE" sz="1200" baseline="0">
                          <a:effectLst/>
                          <a:latin typeface="+mn-lt"/>
                          <a:ea typeface="+mn-ea"/>
                          <a:cs typeface="+mn-cs"/>
                        </a:rPr>
                        <a:t> – 100</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40000"/>
                        <a:lumOff val="60000"/>
                      </a:schemeClr>
                    </a:solidFill>
                  </a:tcPr>
                </a:tc>
                <a:tc>
                  <a:txBody>
                    <a:bodyPr/>
                    <a:lstStyle/>
                    <a:p>
                      <a:pPr marL="0" indent="0" algn="ctr">
                        <a:lnSpc>
                          <a:spcPct val="115000"/>
                        </a:lnSpc>
                        <a:spcAft>
                          <a:spcPts val="0"/>
                        </a:spcAft>
                        <a:buFont typeface="Wingdings" panose="05000000000000000000" pitchFamily="2" charset="2"/>
                        <a:buNone/>
                      </a:pPr>
                      <a:r>
                        <a:rPr lang="de-DE" sz="1200" baseline="0">
                          <a:solidFill>
                            <a:schemeClr val="bg1"/>
                          </a:solidFill>
                          <a:effectLst/>
                          <a:latin typeface="+mn-lt"/>
                          <a:ea typeface="+mn-ea"/>
                          <a:cs typeface="+mn-cs"/>
                        </a:rPr>
                        <a:t>&gt; 95</a:t>
                      </a:r>
                      <a:endParaRPr lang="en-GB" sz="120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tx2">
                        <a:lumMod val="5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effectLst/>
                          <a:latin typeface="+mj-lt"/>
                          <a:ea typeface="+mn-ea"/>
                          <a:cs typeface="+mn-cs"/>
                        </a:rPr>
                        <a:t>0</a:t>
                      </a:r>
                      <a:r>
                        <a:rPr lang="de-DE" sz="1200" baseline="0">
                          <a:effectLst/>
                          <a:latin typeface="+mj-lt"/>
                          <a:ea typeface="+mn-ea"/>
                          <a:cs typeface="+mn-cs"/>
                        </a:rPr>
                        <a:t> – 1</a:t>
                      </a:r>
                      <a:endParaRPr lang="en-GB" sz="1200">
                        <a:effectLst/>
                        <a:latin typeface="+mj-lt"/>
                        <a:ea typeface="Calibri" panose="020F0502020204030204" pitchFamily="34" charset="0"/>
                        <a:cs typeface="Arial" panose="020B0604020202020204" pitchFamily="34" charset="0"/>
                      </a:endParaRPr>
                    </a:p>
                  </a:txBody>
                  <a:tcPr marL="88340" marR="88340" marT="0" marB="0" anchor="ctr">
                    <a:solidFill>
                      <a:schemeClr val="accent4">
                        <a:lumMod val="20000"/>
                        <a:lumOff val="80000"/>
                      </a:schemeClr>
                    </a:solidFill>
                  </a:tcPr>
                </a:tc>
                <a:extLst>
                  <a:ext uri="{0D108BD9-81ED-4DB2-BD59-A6C34878D82A}">
                    <a16:rowId xmlns:a16="http://schemas.microsoft.com/office/drawing/2014/main" val="3547292704"/>
                  </a:ext>
                </a:extLst>
              </a:tr>
              <a:tr h="242619">
                <a:tc>
                  <a:txBody>
                    <a:bodyPr/>
                    <a:lstStyle/>
                    <a:p>
                      <a:pPr algn="just">
                        <a:lnSpc>
                          <a:spcPct val="115000"/>
                        </a:lnSpc>
                        <a:spcAft>
                          <a:spcPts val="0"/>
                        </a:spcAft>
                      </a:pPr>
                      <a:r>
                        <a:rPr lang="en-GB" sz="1200">
                          <a:solidFill>
                            <a:schemeClr val="tx1"/>
                          </a:solidFill>
                          <a:effectLst/>
                        </a:rPr>
                        <a:t>Consumer mixtures</a:t>
                      </a:r>
                      <a:endParaRPr lang="en-GB" sz="130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algn="ctr">
                        <a:lnSpc>
                          <a:spcPct val="115000"/>
                        </a:lnSpc>
                        <a:spcAft>
                          <a:spcPts val="0"/>
                        </a:spcAft>
                      </a:pPr>
                      <a:r>
                        <a:rPr lang="de-DE" sz="1200">
                          <a:effectLst/>
                          <a:latin typeface="+mn-lt"/>
                          <a:ea typeface="+mn-ea"/>
                          <a:cs typeface="+mn-cs"/>
                        </a:rPr>
                        <a:t>10 –</a:t>
                      </a:r>
                      <a:r>
                        <a:rPr lang="de-DE" sz="1200" baseline="0">
                          <a:effectLst/>
                          <a:latin typeface="+mn-lt"/>
                          <a:ea typeface="+mn-ea"/>
                          <a:cs typeface="+mn-cs"/>
                        </a:rPr>
                        <a:t> 100</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40000"/>
                        <a:lumOff val="60000"/>
                      </a:schemeClr>
                    </a:solidFill>
                  </a:tcPr>
                </a:tc>
                <a:tc>
                  <a:txBody>
                    <a:bodyPr/>
                    <a:lstStyle/>
                    <a:p>
                      <a:pPr algn="ctr">
                        <a:lnSpc>
                          <a:spcPct val="115000"/>
                        </a:lnSpc>
                        <a:spcAft>
                          <a:spcPts val="0"/>
                        </a:spcAft>
                      </a:pPr>
                      <a:r>
                        <a:rPr lang="de-DE" sz="1200">
                          <a:solidFill>
                            <a:schemeClr val="bg1"/>
                          </a:solidFill>
                          <a:effectLst/>
                          <a:latin typeface="+mn-lt"/>
                          <a:ea typeface="+mn-ea"/>
                          <a:cs typeface="+mn-cs"/>
                        </a:rPr>
                        <a:t>75</a:t>
                      </a:r>
                      <a:r>
                        <a:rPr lang="de-DE" sz="1200" baseline="0">
                          <a:solidFill>
                            <a:schemeClr val="bg1"/>
                          </a:solidFill>
                          <a:effectLst/>
                          <a:latin typeface="+mn-lt"/>
                          <a:ea typeface="+mn-ea"/>
                          <a:cs typeface="+mn-cs"/>
                        </a:rPr>
                        <a:t> – 95</a:t>
                      </a:r>
                      <a:endParaRPr lang="en-GB" sz="1200">
                        <a:solidFill>
                          <a:schemeClr val="bg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tx2">
                        <a:lumMod val="75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a:effectLst/>
                          <a:latin typeface="+mj-lt"/>
                          <a:ea typeface="+mn-ea"/>
                          <a:cs typeface="+mn-cs"/>
                        </a:rPr>
                        <a:t>0</a:t>
                      </a:r>
                      <a:r>
                        <a:rPr lang="de-DE" sz="1200" baseline="0">
                          <a:effectLst/>
                          <a:latin typeface="+mj-lt"/>
                          <a:ea typeface="+mn-ea"/>
                          <a:cs typeface="+mn-cs"/>
                        </a:rPr>
                        <a:t> – 1</a:t>
                      </a:r>
                      <a:endParaRPr lang="en-GB" sz="1200">
                        <a:effectLst/>
                        <a:latin typeface="+mj-lt"/>
                        <a:ea typeface="Calibri" panose="020F0502020204030204" pitchFamily="34" charset="0"/>
                        <a:cs typeface="Arial" panose="020B0604020202020204" pitchFamily="34" charset="0"/>
                      </a:endParaRPr>
                    </a:p>
                  </a:txBody>
                  <a:tcPr marL="88340" marR="88340" marT="0" marB="0" anchor="ctr">
                    <a:solidFill>
                      <a:schemeClr val="accent4">
                        <a:lumMod val="20000"/>
                        <a:lumOff val="80000"/>
                      </a:schemeClr>
                    </a:solidFill>
                  </a:tcPr>
                </a:tc>
                <a:extLst>
                  <a:ext uri="{0D108BD9-81ED-4DB2-BD59-A6C34878D82A}">
                    <a16:rowId xmlns:a16="http://schemas.microsoft.com/office/drawing/2014/main" val="3799997109"/>
                  </a:ext>
                </a:extLst>
              </a:tr>
              <a:tr h="242619">
                <a:tc>
                  <a:txBody>
                    <a:bodyPr/>
                    <a:lstStyle/>
                    <a:p>
                      <a:pPr algn="just">
                        <a:lnSpc>
                          <a:spcPct val="115000"/>
                        </a:lnSpc>
                        <a:spcAft>
                          <a:spcPts val="0"/>
                        </a:spcAft>
                      </a:pPr>
                      <a:r>
                        <a:rPr lang="en-GB" sz="1200">
                          <a:solidFill>
                            <a:schemeClr val="tx1"/>
                          </a:solidFill>
                          <a:effectLst/>
                        </a:rPr>
                        <a:t>Ski wax</a:t>
                      </a:r>
                      <a:endParaRPr lang="en-GB" sz="1300">
                        <a:solidFill>
                          <a:schemeClr val="tx1"/>
                        </a:solidFill>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bg1">
                        <a:lumMod val="85000"/>
                      </a:schemeClr>
                    </a:solidFill>
                  </a:tcPr>
                </a:tc>
                <a:tc>
                  <a:txBody>
                    <a:bodyPr/>
                    <a:lstStyle/>
                    <a:p>
                      <a:pPr algn="ctr">
                        <a:lnSpc>
                          <a:spcPct val="115000"/>
                        </a:lnSpc>
                        <a:spcAft>
                          <a:spcPts val="0"/>
                        </a:spcAft>
                      </a:pPr>
                      <a:r>
                        <a:rPr lang="de-DE" sz="1200">
                          <a:effectLst/>
                          <a:latin typeface="+mn-lt"/>
                          <a:ea typeface="+mn-ea"/>
                          <a:cs typeface="+mn-cs"/>
                        </a:rPr>
                        <a:t>0</a:t>
                      </a:r>
                      <a:r>
                        <a:rPr lang="de-DE" sz="1200" baseline="0">
                          <a:effectLst/>
                          <a:latin typeface="+mn-lt"/>
                          <a:ea typeface="+mn-ea"/>
                          <a:cs typeface="+mn-cs"/>
                        </a:rPr>
                        <a:t> – 10</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6">
                        <a:lumMod val="20000"/>
                        <a:lumOff val="80000"/>
                      </a:schemeClr>
                    </a:solidFill>
                  </a:tcPr>
                </a:tc>
                <a:tc>
                  <a:txBody>
                    <a:bodyPr/>
                    <a:lstStyle/>
                    <a:p>
                      <a:pPr algn="ctr">
                        <a:lnSpc>
                          <a:spcPct val="115000"/>
                        </a:lnSpc>
                        <a:spcAft>
                          <a:spcPts val="0"/>
                        </a:spcAft>
                      </a:pPr>
                      <a:r>
                        <a:rPr lang="de-DE" sz="1200">
                          <a:effectLst/>
                          <a:latin typeface="+mn-lt"/>
                          <a:ea typeface="+mn-ea"/>
                          <a:cs typeface="+mn-cs"/>
                        </a:rPr>
                        <a:t>25</a:t>
                      </a:r>
                      <a:r>
                        <a:rPr lang="de-DE" sz="1200" baseline="0">
                          <a:effectLst/>
                          <a:latin typeface="+mn-lt"/>
                          <a:ea typeface="+mn-ea"/>
                          <a:cs typeface="+mn-cs"/>
                        </a:rPr>
                        <a:t> – 75</a:t>
                      </a:r>
                      <a:endParaRPr lang="en-GB" sz="1200">
                        <a:effectLst/>
                        <a:latin typeface="Verdana" panose="020B0604030504040204" pitchFamily="34" charset="0"/>
                        <a:ea typeface="Calibri" panose="020F0502020204030204" pitchFamily="34" charset="0"/>
                        <a:cs typeface="Arial" panose="020B0604020202020204" pitchFamily="34" charset="0"/>
                      </a:endParaRPr>
                    </a:p>
                  </a:txBody>
                  <a:tcPr marL="88340" marR="88340" marT="0" marB="0" anchor="ctr">
                    <a:solidFill>
                      <a:schemeClr val="accent1">
                        <a:lumMod val="60000"/>
                        <a:lumOff val="4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de-DE" sz="1200" dirty="0">
                          <a:effectLst/>
                          <a:latin typeface="+mj-lt"/>
                          <a:ea typeface="+mn-ea"/>
                          <a:cs typeface="+mn-cs"/>
                        </a:rPr>
                        <a:t>0</a:t>
                      </a:r>
                      <a:r>
                        <a:rPr lang="de-DE" sz="1200" baseline="0" dirty="0">
                          <a:effectLst/>
                          <a:latin typeface="+mj-lt"/>
                          <a:ea typeface="+mn-ea"/>
                          <a:cs typeface="+mn-cs"/>
                        </a:rPr>
                        <a:t> – 1</a:t>
                      </a:r>
                      <a:endParaRPr lang="en-GB" sz="1200" dirty="0">
                        <a:effectLst/>
                        <a:latin typeface="+mj-lt"/>
                        <a:ea typeface="Calibri" panose="020F0502020204030204" pitchFamily="34" charset="0"/>
                        <a:cs typeface="Arial" panose="020B0604020202020204" pitchFamily="34" charset="0"/>
                      </a:endParaRPr>
                    </a:p>
                  </a:txBody>
                  <a:tcPr marL="88340" marR="88340" marT="0" marB="0" anchor="ctr">
                    <a:solidFill>
                      <a:schemeClr val="accent4">
                        <a:lumMod val="20000"/>
                        <a:lumOff val="80000"/>
                      </a:schemeClr>
                    </a:solidFill>
                  </a:tcPr>
                </a:tc>
                <a:extLst>
                  <a:ext uri="{0D108BD9-81ED-4DB2-BD59-A6C34878D82A}">
                    <a16:rowId xmlns:a16="http://schemas.microsoft.com/office/drawing/2014/main" val="2562492595"/>
                  </a:ext>
                </a:extLst>
              </a:tr>
            </a:tbl>
          </a:graphicData>
        </a:graphic>
      </p:graphicFrame>
      <p:sp>
        <p:nvSpPr>
          <p:cNvPr id="16" name="Textplatzhalter 5">
            <a:extLst>
              <a:ext uri="{FF2B5EF4-FFF2-40B4-BE49-F238E27FC236}">
                <a16:creationId xmlns:a16="http://schemas.microsoft.com/office/drawing/2014/main" id="{21DEAB83-B207-43B1-A4C5-5A714E28A382}"/>
              </a:ext>
            </a:extLst>
          </p:cNvPr>
          <p:cNvSpPr>
            <a:spLocks noGrp="1"/>
          </p:cNvSpPr>
          <p:nvPr>
            <p:ph type="body" sz="quarter" idx="13"/>
          </p:nvPr>
        </p:nvSpPr>
        <p:spPr>
          <a:xfrm>
            <a:off x="552001" y="288000"/>
            <a:ext cx="10943167" cy="231224"/>
          </a:xfrm>
        </p:spPr>
        <p:txBody>
          <a:bodyPr/>
          <a:lstStyle/>
          <a:p>
            <a:r>
              <a:rPr lang="de-DE" dirty="0"/>
              <a:t>Warum werden PFAS reguliert?</a:t>
            </a:r>
          </a:p>
        </p:txBody>
      </p:sp>
      <p:sp>
        <p:nvSpPr>
          <p:cNvPr id="10" name="Datumsplatzhalter 2">
            <a:extLst>
              <a:ext uri="{FF2B5EF4-FFF2-40B4-BE49-F238E27FC236}">
                <a16:creationId xmlns:a16="http://schemas.microsoft.com/office/drawing/2014/main" id="{85CA49A5-E186-44C1-9E6D-7B38D13C6EE3}"/>
              </a:ext>
            </a:extLst>
          </p:cNvPr>
          <p:cNvSpPr>
            <a:spLocks noGrp="1"/>
          </p:cNvSpPr>
          <p:nvPr>
            <p:ph type="dt" sz="half" idx="16"/>
          </p:nvPr>
        </p:nvSpPr>
        <p:spPr>
          <a:xfrm>
            <a:off x="554567" y="6597353"/>
            <a:ext cx="864000" cy="260648"/>
          </a:xfrm>
        </p:spPr>
        <p:txBody>
          <a:bodyPr/>
          <a:lstStyle/>
          <a:p>
            <a:r>
              <a:rPr lang="de-DE" dirty="0"/>
              <a:t>21.03.2024</a:t>
            </a:r>
          </a:p>
        </p:txBody>
      </p:sp>
      <p:sp>
        <p:nvSpPr>
          <p:cNvPr id="11" name="Fußzeilenplatzhalter 3">
            <a:extLst>
              <a:ext uri="{FF2B5EF4-FFF2-40B4-BE49-F238E27FC236}">
                <a16:creationId xmlns:a16="http://schemas.microsoft.com/office/drawing/2014/main" id="{6A1F33A7-A76F-4254-8590-F31197F9D955}"/>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818623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884" y="430029"/>
            <a:ext cx="10972800" cy="612000"/>
          </a:xfrm>
        </p:spPr>
        <p:txBody>
          <a:bodyPr>
            <a:normAutofit/>
          </a:bodyPr>
          <a:lstStyle/>
          <a:p>
            <a:pPr marL="457200" indent="-457200">
              <a:buFont typeface="+mj-lt"/>
              <a:buAutoNum type="arabicPeriod" startAt="5"/>
            </a:pPr>
            <a:r>
              <a:rPr lang="de-DE" sz="2400" dirty="0"/>
              <a:t>Tonnagen und Emissionen</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14</a:t>
            </a:fld>
            <a:endParaRPr lang="de-DE" dirty="0"/>
          </a:p>
        </p:txBody>
      </p:sp>
      <p:sp>
        <p:nvSpPr>
          <p:cNvPr id="9" name="Textplatzhalter 6">
            <a:extLst>
              <a:ext uri="{FF2B5EF4-FFF2-40B4-BE49-F238E27FC236}">
                <a16:creationId xmlns:a16="http://schemas.microsoft.com/office/drawing/2014/main" id="{BC0E904F-6648-4072-8AE0-718FD9A21552}"/>
              </a:ext>
            </a:extLst>
          </p:cNvPr>
          <p:cNvSpPr txBox="1">
            <a:spLocks/>
          </p:cNvSpPr>
          <p:nvPr/>
        </p:nvSpPr>
        <p:spPr>
          <a:xfrm>
            <a:off x="554283" y="1484784"/>
            <a:ext cx="11011425" cy="4968552"/>
          </a:xfrm>
          <a:prstGeom prst="rect">
            <a:avLst/>
          </a:prstGeom>
          <a:ln w="3175">
            <a:noFill/>
          </a:ln>
        </p:spPr>
        <p:txBody>
          <a:bodyPr vert="horz" lIns="0" tIns="0" rIns="0" bIns="0" rtlCol="0">
            <a:normAutofit/>
          </a:bodyPr>
          <a:lstStyle>
            <a:lvl1pPr marL="0" indent="0" algn="l" defTabSz="914400" rtl="0" eaLnBrk="1" latinLnBrk="0" hangingPunct="1">
              <a:lnSpc>
                <a:spcPts val="1500"/>
              </a:lnSpc>
              <a:spcBef>
                <a:spcPts val="0"/>
              </a:spcBef>
              <a:buFont typeface="Arial" pitchFamily="34" charset="0"/>
              <a:buNone/>
              <a:tabLst/>
              <a:defRPr kumimoji="0" lang="de-DE" sz="1200" b="0" i="0" u="none" strike="noStrike" kern="1200" cap="none" spc="0" normalizeH="0" baseline="0" noProof="0">
                <a:ln>
                  <a:noFill/>
                </a:ln>
                <a:solidFill>
                  <a:schemeClr val="accent1"/>
                </a:solidFill>
                <a:effectLst/>
                <a:uLnTx/>
                <a:uFillTx/>
                <a:latin typeface="Calibri" panose="020F0502020204030204" pitchFamily="34" charset="0"/>
                <a:ea typeface="+mn-ea"/>
                <a:cs typeface="+mn-cs"/>
              </a:defRPr>
            </a:lvl1pPr>
            <a:lvl2pPr marL="0" indent="0" algn="l" defTabSz="914400" rtl="0" eaLnBrk="1" latinLnBrk="0" hangingPunct="1">
              <a:lnSpc>
                <a:spcPts val="1500"/>
              </a:lnSpc>
              <a:spcBef>
                <a:spcPts val="0"/>
              </a:spcBef>
              <a:buFontTx/>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2pPr>
            <a:lvl3pPr marL="0" indent="0" algn="l" defTabSz="914400" rtl="0" eaLnBrk="1" latinLnBrk="0" hangingPunct="1">
              <a:lnSpc>
                <a:spcPts val="1500"/>
              </a:lnSpc>
              <a:spcBef>
                <a:spcPts val="0"/>
              </a:spcBef>
              <a:buClr>
                <a:schemeClr val="accent1"/>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3pPr>
            <a:lvl4pPr marL="0" indent="0" algn="l" defTabSz="914400" rtl="0" eaLnBrk="1" latinLnBrk="0" hangingPunct="1">
              <a:lnSpc>
                <a:spcPts val="1500"/>
              </a:lnSpc>
              <a:spcBef>
                <a:spcPts val="0"/>
              </a:spcBef>
              <a:buClr>
                <a:srgbClr val="4B4B4D"/>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4pPr>
            <a:lvl5pPr marL="0" indent="0" algn="l" defTabSz="914400" rtl="0" eaLnBrk="1" latinLnBrk="0" hangingPunct="1">
              <a:lnSpc>
                <a:spcPts val="1500"/>
              </a:lnSpc>
              <a:spcBef>
                <a:spcPts val="0"/>
              </a:spcBef>
              <a:buFont typeface="Symbol" panose="05050102010706020507" pitchFamily="18" charset="2"/>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3000"/>
              </a:lnSpc>
              <a:spcBef>
                <a:spcPts val="600"/>
              </a:spcBef>
            </a:pPr>
            <a:r>
              <a:rPr lang="de-DE" sz="2000" b="1" dirty="0">
                <a:solidFill>
                  <a:schemeClr val="tx1"/>
                </a:solidFill>
              </a:rPr>
              <a:t>PFAS-Emissionen im Jahr 2020: 75 000 Tonnen </a:t>
            </a:r>
          </a:p>
        </p:txBody>
      </p:sp>
      <p:sp>
        <p:nvSpPr>
          <p:cNvPr id="55" name="Rektangel 4">
            <a:extLst>
              <a:ext uri="{FF2B5EF4-FFF2-40B4-BE49-F238E27FC236}">
                <a16:creationId xmlns:a16="http://schemas.microsoft.com/office/drawing/2014/main" id="{DA1BB0ED-285F-42B3-B32E-31B123C76E1A}"/>
              </a:ext>
            </a:extLst>
          </p:cNvPr>
          <p:cNvSpPr/>
          <p:nvPr/>
        </p:nvSpPr>
        <p:spPr>
          <a:xfrm>
            <a:off x="479376" y="1994850"/>
            <a:ext cx="3816424" cy="15277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377">
              <a:spcBef>
                <a:spcPct val="20000"/>
              </a:spcBef>
            </a:pPr>
            <a:r>
              <a:rPr lang="de-DE" sz="2000" b="1" dirty="0">
                <a:solidFill>
                  <a:schemeClr val="tx1"/>
                </a:solidFill>
                <a:latin typeface="+mj-lt"/>
              </a:rPr>
              <a:t>4,5 Mill Tonnen über 30 </a:t>
            </a:r>
            <a:r>
              <a:rPr lang="de-DE" sz="2000" dirty="0">
                <a:solidFill>
                  <a:schemeClr val="tx1"/>
                </a:solidFill>
                <a:latin typeface="+mj-lt"/>
              </a:rPr>
              <a:t>Jahre </a:t>
            </a:r>
          </a:p>
          <a:p>
            <a:pPr defTabSz="914377">
              <a:spcBef>
                <a:spcPct val="20000"/>
              </a:spcBef>
            </a:pPr>
            <a:r>
              <a:rPr lang="de-DE" sz="2000" dirty="0">
                <a:solidFill>
                  <a:schemeClr val="tx1"/>
                </a:solidFill>
                <a:latin typeface="+mj-lt"/>
              </a:rPr>
              <a:t>(zu erwartender steigender  Verbrauch an PFAS berücksichtigt)</a:t>
            </a:r>
            <a:endParaRPr lang="en-US" sz="2000" b="1" dirty="0">
              <a:solidFill>
                <a:schemeClr val="tx1"/>
              </a:solidFill>
              <a:latin typeface="+mj-lt"/>
              <a:ea typeface="ＭＳ Ｐゴシック" pitchFamily="-84" charset="-128"/>
              <a:cs typeface="Arial" panose="020B0604020202020204" pitchFamily="34" charset="0"/>
            </a:endParaRPr>
          </a:p>
        </p:txBody>
      </p:sp>
      <p:sp>
        <p:nvSpPr>
          <p:cNvPr id="56" name="Textplatzhalter 5">
            <a:extLst>
              <a:ext uri="{FF2B5EF4-FFF2-40B4-BE49-F238E27FC236}">
                <a16:creationId xmlns:a16="http://schemas.microsoft.com/office/drawing/2014/main" id="{81B26CA3-6FDA-4464-823C-B7268DCE8CF7}"/>
              </a:ext>
            </a:extLst>
          </p:cNvPr>
          <p:cNvSpPr>
            <a:spLocks noGrp="1"/>
          </p:cNvSpPr>
          <p:nvPr>
            <p:ph type="body" sz="quarter" idx="13"/>
          </p:nvPr>
        </p:nvSpPr>
        <p:spPr>
          <a:xfrm>
            <a:off x="552001" y="288000"/>
            <a:ext cx="10943167" cy="231224"/>
          </a:xfrm>
        </p:spPr>
        <p:txBody>
          <a:bodyPr/>
          <a:lstStyle/>
          <a:p>
            <a:r>
              <a:rPr lang="de-DE" dirty="0"/>
              <a:t>Warum werden PFAS reguliert?</a:t>
            </a:r>
          </a:p>
        </p:txBody>
      </p:sp>
      <p:sp>
        <p:nvSpPr>
          <p:cNvPr id="10" name="Rechteck 9">
            <a:extLst>
              <a:ext uri="{FF2B5EF4-FFF2-40B4-BE49-F238E27FC236}">
                <a16:creationId xmlns:a16="http://schemas.microsoft.com/office/drawing/2014/main" id="{9ABFECD7-5721-44CF-BF28-BB500C23D858}"/>
              </a:ext>
            </a:extLst>
          </p:cNvPr>
          <p:cNvSpPr/>
          <p:nvPr/>
        </p:nvSpPr>
        <p:spPr>
          <a:xfrm>
            <a:off x="5916341" y="6186206"/>
            <a:ext cx="5448577" cy="276999"/>
          </a:xfrm>
          <a:prstGeom prst="rect">
            <a:avLst/>
          </a:prstGeom>
        </p:spPr>
        <p:txBody>
          <a:bodyPr wrap="square">
            <a:spAutoFit/>
          </a:bodyPr>
          <a:lstStyle/>
          <a:p>
            <a:r>
              <a:rPr lang="en-GB" sz="1200" dirty="0">
                <a:solidFill>
                  <a:schemeClr val="bg1">
                    <a:lumMod val="65000"/>
                  </a:schemeClr>
                </a:solidFill>
                <a:latin typeface="+mj-lt"/>
              </a:rPr>
              <a:t>Source: https://ec.europa.eu/environment/pdf/chemicals/2020/10/SWD_PFAS.pdf </a:t>
            </a:r>
          </a:p>
        </p:txBody>
      </p:sp>
      <p:sp>
        <p:nvSpPr>
          <p:cNvPr id="13" name="Textplatzhalter 6">
            <a:extLst>
              <a:ext uri="{FF2B5EF4-FFF2-40B4-BE49-F238E27FC236}">
                <a16:creationId xmlns:a16="http://schemas.microsoft.com/office/drawing/2014/main" id="{9B1007F6-B1CC-4BFC-B960-153AD6B3555F}"/>
              </a:ext>
            </a:extLst>
          </p:cNvPr>
          <p:cNvSpPr txBox="1">
            <a:spLocks/>
          </p:cNvSpPr>
          <p:nvPr/>
        </p:nvSpPr>
        <p:spPr>
          <a:xfrm>
            <a:off x="657505" y="4511422"/>
            <a:ext cx="4677621" cy="1293842"/>
          </a:xfrm>
          <a:prstGeom prst="rect">
            <a:avLst/>
          </a:prstGeom>
          <a:ln w="3175">
            <a:noFill/>
          </a:ln>
        </p:spPr>
        <p:txBody>
          <a:bodyPr vert="horz" lIns="0" tIns="0" rIns="0" bIns="0" rtlCol="0">
            <a:noAutofit/>
          </a:bodyPr>
          <a:lstStyle>
            <a:lvl1pPr marL="0" indent="0" algn="l" defTabSz="914400" rtl="0" eaLnBrk="1" latinLnBrk="0" hangingPunct="1">
              <a:lnSpc>
                <a:spcPts val="1500"/>
              </a:lnSpc>
              <a:spcBef>
                <a:spcPts val="0"/>
              </a:spcBef>
              <a:buFont typeface="Arial" pitchFamily="34" charset="0"/>
              <a:buNone/>
              <a:tabLst/>
              <a:defRPr kumimoji="0" lang="de-DE" sz="1200" b="0" i="0" u="none" strike="noStrike" kern="1200" cap="none" spc="0" normalizeH="0" baseline="0" noProof="0">
                <a:ln>
                  <a:noFill/>
                </a:ln>
                <a:solidFill>
                  <a:schemeClr val="accent1"/>
                </a:solidFill>
                <a:effectLst/>
                <a:uLnTx/>
                <a:uFillTx/>
                <a:latin typeface="Calibri" panose="020F0502020204030204" pitchFamily="34" charset="0"/>
                <a:ea typeface="+mn-ea"/>
                <a:cs typeface="+mn-cs"/>
              </a:defRPr>
            </a:lvl1pPr>
            <a:lvl2pPr marL="0" indent="0" algn="l" defTabSz="914400" rtl="0" eaLnBrk="1" latinLnBrk="0" hangingPunct="1">
              <a:lnSpc>
                <a:spcPts val="1500"/>
              </a:lnSpc>
              <a:spcBef>
                <a:spcPts val="0"/>
              </a:spcBef>
              <a:buFontTx/>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2pPr>
            <a:lvl3pPr marL="0" indent="0" algn="l" defTabSz="914400" rtl="0" eaLnBrk="1" latinLnBrk="0" hangingPunct="1">
              <a:lnSpc>
                <a:spcPts val="1500"/>
              </a:lnSpc>
              <a:spcBef>
                <a:spcPts val="0"/>
              </a:spcBef>
              <a:buClr>
                <a:schemeClr val="accent1"/>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3pPr>
            <a:lvl4pPr marL="0" indent="0" algn="l" defTabSz="914400" rtl="0" eaLnBrk="1" latinLnBrk="0" hangingPunct="1">
              <a:lnSpc>
                <a:spcPts val="1500"/>
              </a:lnSpc>
              <a:spcBef>
                <a:spcPts val="0"/>
              </a:spcBef>
              <a:buClr>
                <a:srgbClr val="4B4B4D"/>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4pPr>
            <a:lvl5pPr marL="0" indent="0" algn="l" defTabSz="914400" rtl="0" eaLnBrk="1" latinLnBrk="0" hangingPunct="1">
              <a:lnSpc>
                <a:spcPts val="1500"/>
              </a:lnSpc>
              <a:spcBef>
                <a:spcPts val="0"/>
              </a:spcBef>
              <a:buFont typeface="Symbol" panose="05050102010706020507" pitchFamily="18" charset="2"/>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3000"/>
              </a:lnSpc>
              <a:spcBef>
                <a:spcPts val="600"/>
              </a:spcBef>
            </a:pPr>
            <a:r>
              <a:rPr lang="de-DE" sz="2000" b="1" dirty="0">
                <a:solidFill>
                  <a:srgbClr val="009BD5"/>
                </a:solidFill>
                <a:sym typeface="Wingdings" panose="05000000000000000000" pitchFamily="2" charset="2"/>
              </a:rPr>
              <a:t> Insgesamt h</a:t>
            </a:r>
            <a:r>
              <a:rPr lang="de-DE" sz="2000" b="1" dirty="0">
                <a:solidFill>
                  <a:srgbClr val="009BD5"/>
                </a:solidFill>
              </a:rPr>
              <a:t>ohe Tonnagen bedingen hohe Umwelteinträge; diese Proxy für das bestehende Risiko dieser Stoffgruppe</a:t>
            </a:r>
          </a:p>
        </p:txBody>
      </p:sp>
      <p:grpSp>
        <p:nvGrpSpPr>
          <p:cNvPr id="6" name="Gruppieren 5">
            <a:extLst>
              <a:ext uri="{FF2B5EF4-FFF2-40B4-BE49-F238E27FC236}">
                <a16:creationId xmlns:a16="http://schemas.microsoft.com/office/drawing/2014/main" id="{EC13B22C-ED4C-48D9-8EEB-39D827AB08AC}"/>
              </a:ext>
            </a:extLst>
          </p:cNvPr>
          <p:cNvGrpSpPr/>
          <p:nvPr/>
        </p:nvGrpSpPr>
        <p:grpSpPr>
          <a:xfrm>
            <a:off x="5808137" y="1215898"/>
            <a:ext cx="6120511" cy="4805390"/>
            <a:chOff x="5808137" y="1215898"/>
            <a:chExt cx="6120511" cy="4805390"/>
          </a:xfrm>
        </p:grpSpPr>
        <p:grpSp>
          <p:nvGrpSpPr>
            <p:cNvPr id="52" name="Grupp 11">
              <a:extLst>
                <a:ext uri="{FF2B5EF4-FFF2-40B4-BE49-F238E27FC236}">
                  <a16:creationId xmlns:a16="http://schemas.microsoft.com/office/drawing/2014/main" id="{5D3C7669-6865-4AAB-992C-4E07E8E05DD4}"/>
                </a:ext>
              </a:extLst>
            </p:cNvPr>
            <p:cNvGrpSpPr>
              <a:grpSpLocks noChangeAspect="1"/>
            </p:cNvGrpSpPr>
            <p:nvPr/>
          </p:nvGrpSpPr>
          <p:grpSpPr>
            <a:xfrm>
              <a:off x="6207272" y="1268760"/>
              <a:ext cx="5721376" cy="4632840"/>
              <a:chOff x="2876540" y="1275974"/>
              <a:chExt cx="3707140" cy="3001828"/>
            </a:xfrm>
          </p:grpSpPr>
          <p:pic>
            <p:nvPicPr>
              <p:cNvPr id="53" name="Picture 25">
                <a:extLst>
                  <a:ext uri="{FF2B5EF4-FFF2-40B4-BE49-F238E27FC236}">
                    <a16:creationId xmlns:a16="http://schemas.microsoft.com/office/drawing/2014/main" id="{2C5AE19F-6D28-48FA-B382-ECCC0E5CCA4C}"/>
                  </a:ext>
                </a:extLst>
              </p:cNvPr>
              <p:cNvPicPr/>
              <p:nvPr/>
            </p:nvPicPr>
            <p:blipFill rotWithShape="1">
              <a:blip r:embed="rId3"/>
              <a:srcRect l="17339" t="6691" r="12254" b="20062"/>
              <a:stretch/>
            </p:blipFill>
            <p:spPr>
              <a:xfrm>
                <a:off x="2876540" y="1275974"/>
                <a:ext cx="3390919" cy="3001828"/>
              </a:xfrm>
              <a:prstGeom prst="rect">
                <a:avLst/>
              </a:prstGeom>
            </p:spPr>
          </p:pic>
          <p:sp>
            <p:nvSpPr>
              <p:cNvPr id="54" name="Rektangel 10">
                <a:extLst>
                  <a:ext uri="{FF2B5EF4-FFF2-40B4-BE49-F238E27FC236}">
                    <a16:creationId xmlns:a16="http://schemas.microsoft.com/office/drawing/2014/main" id="{44EF3DE0-573F-4895-A521-6D6570CFA4F7}"/>
                  </a:ext>
                </a:extLst>
              </p:cNvPr>
              <p:cNvSpPr/>
              <p:nvPr/>
            </p:nvSpPr>
            <p:spPr>
              <a:xfrm>
                <a:off x="6011186" y="2011680"/>
                <a:ext cx="572494" cy="5600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2400">
                  <a:solidFill>
                    <a:srgbClr val="FFFFFF"/>
                  </a:solidFill>
                  <a:latin typeface="Times New Roman"/>
                </a:endParaRPr>
              </a:p>
            </p:txBody>
          </p:sp>
        </p:grpSp>
        <p:sp>
          <p:nvSpPr>
            <p:cNvPr id="14" name="Textfeld 13">
              <a:extLst>
                <a:ext uri="{FF2B5EF4-FFF2-40B4-BE49-F238E27FC236}">
                  <a16:creationId xmlns:a16="http://schemas.microsoft.com/office/drawing/2014/main" id="{182B192C-CB84-46FB-AC8C-F6799F9A8DF3}"/>
                </a:ext>
              </a:extLst>
            </p:cNvPr>
            <p:cNvSpPr txBox="1"/>
            <p:nvPr/>
          </p:nvSpPr>
          <p:spPr>
            <a:xfrm>
              <a:off x="5916341" y="1567417"/>
              <a:ext cx="1434600" cy="626701"/>
            </a:xfrm>
            <a:prstGeom prst="rect">
              <a:avLst/>
            </a:prstGeom>
            <a:solidFill>
              <a:schemeClr val="bg1"/>
            </a:solidFill>
          </p:spPr>
          <p:txBody>
            <a:bodyPr wrap="square" lIns="36000" tIns="36000" rIns="36000" bIns="36000" rtlCol="0">
              <a:spAutoFit/>
            </a:bodyPr>
            <a:lstStyle/>
            <a:p>
              <a:pPr algn="r"/>
              <a:r>
                <a:rPr lang="de-DE" b="1" dirty="0">
                  <a:solidFill>
                    <a:srgbClr val="73B7B9"/>
                  </a:solidFill>
                  <a:latin typeface="+mj-lt"/>
                </a:rPr>
                <a:t>PFAS-</a:t>
              </a:r>
            </a:p>
            <a:p>
              <a:pPr algn="r"/>
              <a:r>
                <a:rPr lang="de-DE" b="1" dirty="0">
                  <a:solidFill>
                    <a:srgbClr val="73B7B9"/>
                  </a:solidFill>
                  <a:latin typeface="+mj-lt"/>
                </a:rPr>
                <a:t>Produktion</a:t>
              </a:r>
            </a:p>
          </p:txBody>
        </p:sp>
        <p:sp>
          <p:nvSpPr>
            <p:cNvPr id="15" name="Textfeld 14">
              <a:extLst>
                <a:ext uri="{FF2B5EF4-FFF2-40B4-BE49-F238E27FC236}">
                  <a16:creationId xmlns:a16="http://schemas.microsoft.com/office/drawing/2014/main" id="{E3C7E52F-5175-43A0-ACCB-6242BCD7F47B}"/>
                </a:ext>
              </a:extLst>
            </p:cNvPr>
            <p:cNvSpPr txBox="1"/>
            <p:nvPr/>
          </p:nvSpPr>
          <p:spPr>
            <a:xfrm>
              <a:off x="9985307" y="1215898"/>
              <a:ext cx="1800200" cy="903700"/>
            </a:xfrm>
            <a:prstGeom prst="rect">
              <a:avLst/>
            </a:prstGeom>
            <a:solidFill>
              <a:schemeClr val="bg1"/>
            </a:solidFill>
          </p:spPr>
          <p:txBody>
            <a:bodyPr wrap="square" lIns="36000" tIns="36000" rIns="36000" bIns="36000" rtlCol="0">
              <a:spAutoFit/>
            </a:bodyPr>
            <a:lstStyle/>
            <a:p>
              <a:r>
                <a:rPr lang="de-DE" b="1" dirty="0">
                  <a:solidFill>
                    <a:srgbClr val="73B7B9"/>
                  </a:solidFill>
                  <a:latin typeface="+mj-lt"/>
                </a:rPr>
                <a:t>Herstellung von Produkten und Artikeln </a:t>
              </a:r>
            </a:p>
          </p:txBody>
        </p:sp>
        <p:sp>
          <p:nvSpPr>
            <p:cNvPr id="16" name="Textfeld 15">
              <a:extLst>
                <a:ext uri="{FF2B5EF4-FFF2-40B4-BE49-F238E27FC236}">
                  <a16:creationId xmlns:a16="http://schemas.microsoft.com/office/drawing/2014/main" id="{C1A31EDD-9475-4BDE-B0CC-CE49531FD91D}"/>
                </a:ext>
              </a:extLst>
            </p:cNvPr>
            <p:cNvSpPr txBox="1"/>
            <p:nvPr/>
          </p:nvSpPr>
          <p:spPr>
            <a:xfrm>
              <a:off x="10128448" y="5153940"/>
              <a:ext cx="1492722" cy="867348"/>
            </a:xfrm>
            <a:prstGeom prst="rect">
              <a:avLst/>
            </a:prstGeom>
            <a:solidFill>
              <a:schemeClr val="bg1"/>
            </a:solidFill>
          </p:spPr>
          <p:txBody>
            <a:bodyPr wrap="square" lIns="36000" tIns="0" rIns="36000" bIns="36000" rtlCol="0">
              <a:spAutoFit/>
            </a:bodyPr>
            <a:lstStyle/>
            <a:p>
              <a:r>
                <a:rPr lang="de-DE" b="1" dirty="0">
                  <a:solidFill>
                    <a:srgbClr val="73B7B9"/>
                  </a:solidFill>
                  <a:latin typeface="+mj-lt"/>
                </a:rPr>
                <a:t>Gebrauch der Produkte und Artikel</a:t>
              </a:r>
            </a:p>
          </p:txBody>
        </p:sp>
        <p:sp>
          <p:nvSpPr>
            <p:cNvPr id="17" name="Textfeld 16">
              <a:extLst>
                <a:ext uri="{FF2B5EF4-FFF2-40B4-BE49-F238E27FC236}">
                  <a16:creationId xmlns:a16="http://schemas.microsoft.com/office/drawing/2014/main" id="{0CC20C32-0C38-46D0-B606-068D6F92BF86}"/>
                </a:ext>
              </a:extLst>
            </p:cNvPr>
            <p:cNvSpPr txBox="1"/>
            <p:nvPr/>
          </p:nvSpPr>
          <p:spPr>
            <a:xfrm>
              <a:off x="5808137" y="5049967"/>
              <a:ext cx="1434600" cy="626701"/>
            </a:xfrm>
            <a:prstGeom prst="rect">
              <a:avLst/>
            </a:prstGeom>
            <a:solidFill>
              <a:schemeClr val="bg1"/>
            </a:solidFill>
          </p:spPr>
          <p:txBody>
            <a:bodyPr wrap="square" lIns="36000" tIns="36000" rIns="36000" bIns="36000" rtlCol="0">
              <a:spAutoFit/>
            </a:bodyPr>
            <a:lstStyle/>
            <a:p>
              <a:pPr algn="r"/>
              <a:r>
                <a:rPr lang="de-DE" b="1" dirty="0">
                  <a:solidFill>
                    <a:srgbClr val="73B7B9"/>
                  </a:solidFill>
                  <a:latin typeface="+mj-lt"/>
                </a:rPr>
                <a:t>Abfall- </a:t>
              </a:r>
              <a:r>
                <a:rPr lang="de-DE" b="1" dirty="0" err="1">
                  <a:solidFill>
                    <a:srgbClr val="73B7B9"/>
                  </a:solidFill>
                  <a:latin typeface="+mj-lt"/>
                </a:rPr>
                <a:t>management</a:t>
              </a:r>
              <a:endParaRPr lang="de-DE" b="1" dirty="0">
                <a:solidFill>
                  <a:srgbClr val="73B7B9"/>
                </a:solidFill>
                <a:latin typeface="+mj-lt"/>
              </a:endParaRPr>
            </a:p>
          </p:txBody>
        </p:sp>
      </p:grpSp>
      <p:sp>
        <p:nvSpPr>
          <p:cNvPr id="21" name="Datumsplatzhalter 2">
            <a:extLst>
              <a:ext uri="{FF2B5EF4-FFF2-40B4-BE49-F238E27FC236}">
                <a16:creationId xmlns:a16="http://schemas.microsoft.com/office/drawing/2014/main" id="{E64B3AEA-A476-4003-B58B-7D035AA27301}"/>
              </a:ext>
            </a:extLst>
          </p:cNvPr>
          <p:cNvSpPr>
            <a:spLocks noGrp="1"/>
          </p:cNvSpPr>
          <p:nvPr>
            <p:ph type="dt" sz="half" idx="16"/>
          </p:nvPr>
        </p:nvSpPr>
        <p:spPr>
          <a:xfrm>
            <a:off x="554567" y="6597353"/>
            <a:ext cx="864000" cy="260648"/>
          </a:xfrm>
        </p:spPr>
        <p:txBody>
          <a:bodyPr/>
          <a:lstStyle/>
          <a:p>
            <a:r>
              <a:rPr lang="de-DE" dirty="0"/>
              <a:t>21.03.2024</a:t>
            </a:r>
          </a:p>
        </p:txBody>
      </p:sp>
      <p:sp>
        <p:nvSpPr>
          <p:cNvPr id="22" name="Fußzeilenplatzhalter 3">
            <a:extLst>
              <a:ext uri="{FF2B5EF4-FFF2-40B4-BE49-F238E27FC236}">
                <a16:creationId xmlns:a16="http://schemas.microsoft.com/office/drawing/2014/main" id="{B9504B2A-EFFB-4251-9B8A-261672557FF5}"/>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415656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884" y="430029"/>
            <a:ext cx="10972800" cy="612000"/>
          </a:xfrm>
        </p:spPr>
        <p:txBody>
          <a:bodyPr>
            <a:normAutofit/>
          </a:bodyPr>
          <a:lstStyle/>
          <a:p>
            <a:pPr marL="457200" indent="-457200">
              <a:buFont typeface="+mj-lt"/>
              <a:buAutoNum type="arabicPeriod" startAt="6"/>
            </a:pPr>
            <a:r>
              <a:rPr lang="de-DE" sz="2400" dirty="0"/>
              <a:t>Begründung für EU-weite Maßnahmen</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15</a:t>
            </a:fld>
            <a:endParaRPr lang="de-DE" dirty="0"/>
          </a:p>
        </p:txBody>
      </p:sp>
      <p:sp>
        <p:nvSpPr>
          <p:cNvPr id="10" name="Textplatzhalter 6">
            <a:extLst>
              <a:ext uri="{FF2B5EF4-FFF2-40B4-BE49-F238E27FC236}">
                <a16:creationId xmlns:a16="http://schemas.microsoft.com/office/drawing/2014/main" id="{FF903A38-FD4D-4C1F-A451-C389E66C07CD}"/>
              </a:ext>
            </a:extLst>
          </p:cNvPr>
          <p:cNvSpPr txBox="1">
            <a:spLocks/>
          </p:cNvSpPr>
          <p:nvPr/>
        </p:nvSpPr>
        <p:spPr>
          <a:xfrm>
            <a:off x="554283" y="1628800"/>
            <a:ext cx="11011425" cy="4824536"/>
          </a:xfrm>
          <a:prstGeom prst="rect">
            <a:avLst/>
          </a:prstGeom>
          <a:ln w="3175">
            <a:noFill/>
          </a:ln>
        </p:spPr>
        <p:txBody>
          <a:bodyPr vert="horz" lIns="0" tIns="0" rIns="0" bIns="0" rtlCol="0">
            <a:normAutofit/>
          </a:bodyPr>
          <a:lstStyle>
            <a:lvl1pPr marL="0" indent="0" algn="l" defTabSz="914400" rtl="0" eaLnBrk="1" latinLnBrk="0" hangingPunct="1">
              <a:lnSpc>
                <a:spcPts val="1500"/>
              </a:lnSpc>
              <a:spcBef>
                <a:spcPts val="0"/>
              </a:spcBef>
              <a:buFont typeface="Arial" pitchFamily="34" charset="0"/>
              <a:buNone/>
              <a:tabLst/>
              <a:defRPr kumimoji="0" lang="de-DE" sz="1200" b="0" i="0" u="none" strike="noStrike" kern="1200" cap="none" spc="0" normalizeH="0" baseline="0" noProof="0">
                <a:ln>
                  <a:noFill/>
                </a:ln>
                <a:solidFill>
                  <a:schemeClr val="accent1"/>
                </a:solidFill>
                <a:effectLst/>
                <a:uLnTx/>
                <a:uFillTx/>
                <a:latin typeface="Calibri" panose="020F0502020204030204" pitchFamily="34" charset="0"/>
                <a:ea typeface="+mn-ea"/>
                <a:cs typeface="+mn-cs"/>
              </a:defRPr>
            </a:lvl1pPr>
            <a:lvl2pPr marL="0" indent="0" algn="l" defTabSz="914400" rtl="0" eaLnBrk="1" latinLnBrk="0" hangingPunct="1">
              <a:lnSpc>
                <a:spcPts val="1500"/>
              </a:lnSpc>
              <a:spcBef>
                <a:spcPts val="0"/>
              </a:spcBef>
              <a:buFontTx/>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2pPr>
            <a:lvl3pPr marL="0" indent="0" algn="l" defTabSz="914400" rtl="0" eaLnBrk="1" latinLnBrk="0" hangingPunct="1">
              <a:lnSpc>
                <a:spcPts val="1500"/>
              </a:lnSpc>
              <a:spcBef>
                <a:spcPts val="0"/>
              </a:spcBef>
              <a:buClr>
                <a:schemeClr val="accent1"/>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3pPr>
            <a:lvl4pPr marL="0" indent="0" algn="l" defTabSz="914400" rtl="0" eaLnBrk="1" latinLnBrk="0" hangingPunct="1">
              <a:lnSpc>
                <a:spcPts val="1500"/>
              </a:lnSpc>
              <a:spcBef>
                <a:spcPts val="0"/>
              </a:spcBef>
              <a:buClr>
                <a:srgbClr val="4B4B4D"/>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4pPr>
            <a:lvl5pPr marL="0" indent="0" algn="l" defTabSz="914400" rtl="0" eaLnBrk="1" latinLnBrk="0" hangingPunct="1">
              <a:lnSpc>
                <a:spcPts val="1500"/>
              </a:lnSpc>
              <a:spcBef>
                <a:spcPts val="0"/>
              </a:spcBef>
              <a:buFont typeface="Symbol" panose="05050102010706020507" pitchFamily="18" charset="2"/>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lnSpc>
                <a:spcPct val="133000"/>
              </a:lnSpc>
              <a:spcBef>
                <a:spcPts val="600"/>
              </a:spcBef>
              <a:buFont typeface="Arial" panose="020B0604020202020204" pitchFamily="34" charset="0"/>
              <a:buChar char="•"/>
            </a:pPr>
            <a:r>
              <a:rPr lang="de-DE" sz="2000" dirty="0">
                <a:solidFill>
                  <a:schemeClr val="tx1"/>
                </a:solidFill>
              </a:rPr>
              <a:t>PFAS werden in der EU hergestellt, in die EU importiert und in der EU verwendet.</a:t>
            </a:r>
          </a:p>
          <a:p>
            <a:pPr marL="174625" indent="-174625">
              <a:lnSpc>
                <a:spcPct val="133000"/>
              </a:lnSpc>
              <a:spcBef>
                <a:spcPts val="1000"/>
              </a:spcBef>
              <a:buFont typeface="Arial" panose="020B0604020202020204" pitchFamily="34" charset="0"/>
              <a:buChar char="•"/>
            </a:pPr>
            <a:r>
              <a:rPr lang="de-DE" sz="2000" dirty="0">
                <a:solidFill>
                  <a:schemeClr val="tx1"/>
                </a:solidFill>
              </a:rPr>
              <a:t>Es besteht ein ständig wachsender globaler Markt für PFAS und Erzeugnisse (z.B. bei Fluorpolymeren).</a:t>
            </a:r>
          </a:p>
          <a:p>
            <a:pPr marL="174625" indent="-174625">
              <a:lnSpc>
                <a:spcPct val="133000"/>
              </a:lnSpc>
              <a:spcBef>
                <a:spcPts val="1000"/>
              </a:spcBef>
              <a:buFont typeface="Arial" panose="020B0604020202020204" pitchFamily="34" charset="0"/>
              <a:buChar char="•"/>
            </a:pPr>
            <a:r>
              <a:rPr lang="de-DE" sz="2000" dirty="0">
                <a:solidFill>
                  <a:schemeClr val="tx1"/>
                </a:solidFill>
                <a:sym typeface="Wingdings" panose="05000000000000000000" pitchFamily="2" charset="2"/>
              </a:rPr>
              <a:t>Über alle Stadien des Lebenszyklus hinweg besteht eine große Bandbreite an Emissionsquellen.</a:t>
            </a:r>
          </a:p>
          <a:p>
            <a:pPr marL="174625" indent="-174625">
              <a:lnSpc>
                <a:spcPct val="133000"/>
              </a:lnSpc>
              <a:spcBef>
                <a:spcPts val="1000"/>
              </a:spcBef>
              <a:buFont typeface="Arial" panose="020B0604020202020204" pitchFamily="34" charset="0"/>
              <a:buChar char="•"/>
            </a:pPr>
            <a:r>
              <a:rPr lang="de-DE" sz="2000" dirty="0">
                <a:solidFill>
                  <a:schemeClr val="tx1"/>
                </a:solidFill>
                <a:sym typeface="Wingdings" panose="05000000000000000000" pitchFamily="2" charset="2"/>
              </a:rPr>
              <a:t>PFAS sind bereits ubiquitär verbreitet und es werden stetig steigende Konzentrationen in Umweltkompartimenten gemessen.</a:t>
            </a:r>
          </a:p>
          <a:p>
            <a:pPr marL="174625" indent="-174625">
              <a:lnSpc>
                <a:spcPct val="133000"/>
              </a:lnSpc>
              <a:spcBef>
                <a:spcPts val="1000"/>
              </a:spcBef>
              <a:buFont typeface="Arial" panose="020B0604020202020204" pitchFamily="34" charset="0"/>
              <a:buChar char="•"/>
            </a:pPr>
            <a:r>
              <a:rPr lang="de-DE" sz="2000" dirty="0">
                <a:solidFill>
                  <a:schemeClr val="tx1"/>
                </a:solidFill>
                <a:sym typeface="Wingdings" panose="05000000000000000000" pitchFamily="2" charset="2"/>
              </a:rPr>
              <a:t>PFAS sind mobil, auch zwischen den Kompartimenten; Kontaminationen sind grenzüberschreitend</a:t>
            </a:r>
          </a:p>
          <a:p>
            <a:pPr marL="174625" indent="-174625">
              <a:lnSpc>
                <a:spcPct val="133000"/>
              </a:lnSpc>
              <a:spcBef>
                <a:spcPts val="1000"/>
              </a:spcBef>
              <a:buFont typeface="Arial" panose="020B0604020202020204" pitchFamily="34" charset="0"/>
              <a:buChar char="•"/>
            </a:pPr>
            <a:r>
              <a:rPr lang="de-DE" sz="2000" dirty="0">
                <a:solidFill>
                  <a:schemeClr val="tx1"/>
                </a:solidFill>
                <a:sym typeface="Wingdings" panose="05000000000000000000" pitchFamily="2" charset="2"/>
              </a:rPr>
              <a:t>EU-weite Maßnahmen gewährleisten Chancengleichheit auf dem EU-Binnenmarkt.</a:t>
            </a:r>
          </a:p>
          <a:p>
            <a:pPr marL="174625" indent="-174625">
              <a:lnSpc>
                <a:spcPct val="133000"/>
              </a:lnSpc>
              <a:spcBef>
                <a:spcPts val="1000"/>
              </a:spcBef>
              <a:buFont typeface="Arial" panose="020B0604020202020204" pitchFamily="34" charset="0"/>
              <a:buChar char="•"/>
            </a:pPr>
            <a:endParaRPr lang="de-DE" sz="1000" dirty="0">
              <a:solidFill>
                <a:schemeClr val="tx1"/>
              </a:solidFill>
              <a:sym typeface="Wingdings" panose="05000000000000000000" pitchFamily="2" charset="2"/>
            </a:endParaRPr>
          </a:p>
          <a:p>
            <a:pPr>
              <a:lnSpc>
                <a:spcPct val="133000"/>
              </a:lnSpc>
              <a:spcBef>
                <a:spcPts val="1000"/>
              </a:spcBef>
            </a:pPr>
            <a:r>
              <a:rPr lang="de-DE" sz="2000" b="1" dirty="0">
                <a:solidFill>
                  <a:srgbClr val="009BD5"/>
                </a:solidFill>
                <a:sym typeface="Wingdings" panose="05000000000000000000" pitchFamily="2" charset="2"/>
              </a:rPr>
              <a:t> EU-weite Maßnahmen zur Risikominimierung: Durchsetzung und Kontrolle ist effektiv und einheitlich</a:t>
            </a:r>
          </a:p>
          <a:p>
            <a:pPr marL="174625" indent="-174625">
              <a:lnSpc>
                <a:spcPct val="133000"/>
              </a:lnSpc>
              <a:spcBef>
                <a:spcPts val="1000"/>
              </a:spcBef>
              <a:buFont typeface="Arial" panose="020B0604020202020204" pitchFamily="34" charset="0"/>
              <a:buChar char="•"/>
            </a:pPr>
            <a:endParaRPr lang="de-DE" sz="2000" dirty="0">
              <a:solidFill>
                <a:schemeClr val="tx1"/>
              </a:solidFill>
            </a:endParaRPr>
          </a:p>
        </p:txBody>
      </p:sp>
      <p:sp>
        <p:nvSpPr>
          <p:cNvPr id="14" name="Textplatzhalter 5">
            <a:extLst>
              <a:ext uri="{FF2B5EF4-FFF2-40B4-BE49-F238E27FC236}">
                <a16:creationId xmlns:a16="http://schemas.microsoft.com/office/drawing/2014/main" id="{6023D99E-F9B3-4F16-8582-CA38E745AC7F}"/>
              </a:ext>
            </a:extLst>
          </p:cNvPr>
          <p:cNvSpPr>
            <a:spLocks noGrp="1"/>
          </p:cNvSpPr>
          <p:nvPr>
            <p:ph type="body" sz="quarter" idx="13"/>
          </p:nvPr>
        </p:nvSpPr>
        <p:spPr>
          <a:xfrm>
            <a:off x="552001" y="288000"/>
            <a:ext cx="10943167" cy="231224"/>
          </a:xfrm>
        </p:spPr>
        <p:txBody>
          <a:bodyPr/>
          <a:lstStyle/>
          <a:p>
            <a:r>
              <a:rPr lang="de-DE" dirty="0"/>
              <a:t>Warum werden PFAS reguliert?</a:t>
            </a:r>
          </a:p>
        </p:txBody>
      </p:sp>
      <p:sp>
        <p:nvSpPr>
          <p:cNvPr id="11" name="Datumsplatzhalter 2">
            <a:extLst>
              <a:ext uri="{FF2B5EF4-FFF2-40B4-BE49-F238E27FC236}">
                <a16:creationId xmlns:a16="http://schemas.microsoft.com/office/drawing/2014/main" id="{404B3D95-E52F-49D5-8092-1030435CA5B1}"/>
              </a:ext>
            </a:extLst>
          </p:cNvPr>
          <p:cNvSpPr>
            <a:spLocks noGrp="1"/>
          </p:cNvSpPr>
          <p:nvPr>
            <p:ph type="dt" sz="half" idx="16"/>
          </p:nvPr>
        </p:nvSpPr>
        <p:spPr>
          <a:xfrm>
            <a:off x="554567" y="6597353"/>
            <a:ext cx="864000" cy="260648"/>
          </a:xfrm>
        </p:spPr>
        <p:txBody>
          <a:bodyPr/>
          <a:lstStyle/>
          <a:p>
            <a:r>
              <a:rPr lang="de-DE" dirty="0"/>
              <a:t>21.03.2024</a:t>
            </a:r>
          </a:p>
        </p:txBody>
      </p:sp>
      <p:sp>
        <p:nvSpPr>
          <p:cNvPr id="12" name="Fußzeilenplatzhalter 3">
            <a:extLst>
              <a:ext uri="{FF2B5EF4-FFF2-40B4-BE49-F238E27FC236}">
                <a16:creationId xmlns:a16="http://schemas.microsoft.com/office/drawing/2014/main" id="{FF46442D-E5DF-4FB3-97B1-E3C40CC410B3}"/>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282937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884" y="430029"/>
            <a:ext cx="10972800" cy="612000"/>
          </a:xfrm>
        </p:spPr>
        <p:txBody>
          <a:bodyPr>
            <a:normAutofit/>
          </a:bodyPr>
          <a:lstStyle/>
          <a:p>
            <a:pPr marL="457200" indent="-457200">
              <a:buFont typeface="+mj-lt"/>
              <a:buAutoNum type="arabicPeriod" startAt="7"/>
            </a:pPr>
            <a:r>
              <a:rPr lang="de-DE" sz="2400" dirty="0"/>
              <a:t>Fazit</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16</a:t>
            </a:fld>
            <a:endParaRPr lang="de-DE" dirty="0"/>
          </a:p>
        </p:txBody>
      </p:sp>
      <p:sp>
        <p:nvSpPr>
          <p:cNvPr id="7" name="Textplatzhalter 6">
            <a:extLst>
              <a:ext uri="{FF2B5EF4-FFF2-40B4-BE49-F238E27FC236}">
                <a16:creationId xmlns:a16="http://schemas.microsoft.com/office/drawing/2014/main" id="{C2A73EDF-6192-462E-9AA9-6AE092E26274}"/>
              </a:ext>
            </a:extLst>
          </p:cNvPr>
          <p:cNvSpPr txBox="1">
            <a:spLocks/>
          </p:cNvSpPr>
          <p:nvPr/>
        </p:nvSpPr>
        <p:spPr>
          <a:xfrm>
            <a:off x="554283" y="1628800"/>
            <a:ext cx="11011425" cy="4824536"/>
          </a:xfrm>
          <a:prstGeom prst="rect">
            <a:avLst/>
          </a:prstGeom>
          <a:ln w="3175">
            <a:noFill/>
          </a:ln>
        </p:spPr>
        <p:txBody>
          <a:bodyPr vert="horz" lIns="0" tIns="0" rIns="0" bIns="0" rtlCol="0">
            <a:normAutofit/>
          </a:bodyPr>
          <a:lstStyle>
            <a:lvl1pPr marL="0" indent="0" algn="l" defTabSz="914400" rtl="0" eaLnBrk="1" latinLnBrk="0" hangingPunct="1">
              <a:lnSpc>
                <a:spcPts val="1500"/>
              </a:lnSpc>
              <a:spcBef>
                <a:spcPts val="0"/>
              </a:spcBef>
              <a:buFont typeface="Arial" pitchFamily="34" charset="0"/>
              <a:buNone/>
              <a:tabLst/>
              <a:defRPr kumimoji="0" lang="de-DE" sz="1200" b="0" i="0" u="none" strike="noStrike" kern="1200" cap="none" spc="0" normalizeH="0" baseline="0" noProof="0">
                <a:ln>
                  <a:noFill/>
                </a:ln>
                <a:solidFill>
                  <a:schemeClr val="accent1"/>
                </a:solidFill>
                <a:effectLst/>
                <a:uLnTx/>
                <a:uFillTx/>
                <a:latin typeface="Calibri" panose="020F0502020204030204" pitchFamily="34" charset="0"/>
                <a:ea typeface="+mn-ea"/>
                <a:cs typeface="+mn-cs"/>
              </a:defRPr>
            </a:lvl1pPr>
            <a:lvl2pPr marL="0" indent="0" algn="l" defTabSz="914400" rtl="0" eaLnBrk="1" latinLnBrk="0" hangingPunct="1">
              <a:lnSpc>
                <a:spcPts val="1500"/>
              </a:lnSpc>
              <a:spcBef>
                <a:spcPts val="0"/>
              </a:spcBef>
              <a:buFontTx/>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2pPr>
            <a:lvl3pPr marL="0" indent="0" algn="l" defTabSz="914400" rtl="0" eaLnBrk="1" latinLnBrk="0" hangingPunct="1">
              <a:lnSpc>
                <a:spcPts val="1500"/>
              </a:lnSpc>
              <a:spcBef>
                <a:spcPts val="0"/>
              </a:spcBef>
              <a:buClr>
                <a:schemeClr val="accent1"/>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3pPr>
            <a:lvl4pPr marL="0" indent="0" algn="l" defTabSz="914400" rtl="0" eaLnBrk="1" latinLnBrk="0" hangingPunct="1">
              <a:lnSpc>
                <a:spcPts val="1500"/>
              </a:lnSpc>
              <a:spcBef>
                <a:spcPts val="0"/>
              </a:spcBef>
              <a:buClr>
                <a:srgbClr val="4B4B4D"/>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4pPr>
            <a:lvl5pPr marL="0" indent="0" algn="l" defTabSz="914400" rtl="0" eaLnBrk="1" latinLnBrk="0" hangingPunct="1">
              <a:lnSpc>
                <a:spcPts val="1500"/>
              </a:lnSpc>
              <a:spcBef>
                <a:spcPts val="0"/>
              </a:spcBef>
              <a:buFont typeface="Symbol" panose="05050102010706020507" pitchFamily="18" charset="2"/>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lnSpc>
                <a:spcPct val="133000"/>
              </a:lnSpc>
              <a:spcBef>
                <a:spcPts val="600"/>
              </a:spcBef>
              <a:buFont typeface="Arial" panose="020B0604020202020204" pitchFamily="34" charset="0"/>
              <a:buChar char="•"/>
            </a:pPr>
            <a:r>
              <a:rPr lang="de-DE" sz="2000" dirty="0">
                <a:solidFill>
                  <a:schemeClr val="tx1"/>
                </a:solidFill>
              </a:rPr>
              <a:t>PFAS werden in hohen Tonnagen in vielen verschiedenen Bereichen verwendet.</a:t>
            </a:r>
          </a:p>
          <a:p>
            <a:pPr marL="174625" indent="-174625">
              <a:lnSpc>
                <a:spcPct val="133000"/>
              </a:lnSpc>
              <a:spcBef>
                <a:spcPts val="600"/>
              </a:spcBef>
              <a:buFont typeface="Arial" panose="020B0604020202020204" pitchFamily="34" charset="0"/>
              <a:buChar char="•"/>
            </a:pPr>
            <a:r>
              <a:rPr lang="de-DE" sz="2000" dirty="0">
                <a:solidFill>
                  <a:schemeClr val="tx1"/>
                </a:solidFill>
              </a:rPr>
              <a:t>Hieraus ergeben sich hohe Emissionspotentiale in die Umwelt.</a:t>
            </a:r>
          </a:p>
          <a:p>
            <a:pPr marL="174625" indent="-174625">
              <a:lnSpc>
                <a:spcPct val="133000"/>
              </a:lnSpc>
              <a:spcBef>
                <a:spcPts val="600"/>
              </a:spcBef>
              <a:buFont typeface="Arial" panose="020B0604020202020204" pitchFamily="34" charset="0"/>
              <a:buChar char="•"/>
            </a:pPr>
            <a:r>
              <a:rPr lang="de-DE" sz="2000" dirty="0">
                <a:solidFill>
                  <a:schemeClr val="tx1"/>
                </a:solidFill>
              </a:rPr>
              <a:t>Die hohe Persistenz von PFAS in Kombination mit weiteren Besorgnissen bedeutet, dass eine konventionelle quantitative Risikobewertung nicht ausreichend verlässlich oder praktikabel ist. </a:t>
            </a:r>
          </a:p>
          <a:p>
            <a:pPr marL="174625" indent="-174625">
              <a:lnSpc>
                <a:spcPct val="133000"/>
              </a:lnSpc>
              <a:spcBef>
                <a:spcPts val="600"/>
              </a:spcBef>
              <a:buFont typeface="Arial" panose="020B0604020202020204" pitchFamily="34" charset="0"/>
              <a:buChar char="•"/>
            </a:pPr>
            <a:r>
              <a:rPr lang="de-DE" sz="2000" dirty="0">
                <a:solidFill>
                  <a:schemeClr val="tx1"/>
                </a:solidFill>
              </a:rPr>
              <a:t>Risiken durch PFAS können nicht durch Grenzwerte beschrieben werden.</a:t>
            </a:r>
          </a:p>
          <a:p>
            <a:pPr marL="177800">
              <a:lnSpc>
                <a:spcPct val="133000"/>
              </a:lnSpc>
              <a:spcBef>
                <a:spcPts val="600"/>
              </a:spcBef>
            </a:pPr>
            <a:r>
              <a:rPr lang="de-DE" sz="2000" b="1" dirty="0">
                <a:solidFill>
                  <a:schemeClr val="tx1"/>
                </a:solidFill>
                <a:sym typeface="Wingdings" panose="05000000000000000000" pitchFamily="2" charset="2"/>
              </a:rPr>
              <a:t> Hohe PFAS-</a:t>
            </a:r>
            <a:r>
              <a:rPr lang="de-DE" sz="2000" b="1" dirty="0">
                <a:solidFill>
                  <a:schemeClr val="tx1"/>
                </a:solidFill>
              </a:rPr>
              <a:t>Emissionen gelten als Proxy für das Risiko.</a:t>
            </a:r>
          </a:p>
          <a:p>
            <a:pPr marL="174625" indent="-174625">
              <a:lnSpc>
                <a:spcPct val="133000"/>
              </a:lnSpc>
              <a:spcBef>
                <a:spcPts val="600"/>
              </a:spcBef>
              <a:buFont typeface="Arial" panose="020B0604020202020204" pitchFamily="34" charset="0"/>
              <a:buChar char="•"/>
            </a:pPr>
            <a:r>
              <a:rPr lang="de-DE" sz="2000" dirty="0">
                <a:solidFill>
                  <a:schemeClr val="tx1"/>
                </a:solidFill>
              </a:rPr>
              <a:t>Einheitliche und effektive EU-weite Maßnahmen zur Risikominimierung sind erforderlich.</a:t>
            </a:r>
          </a:p>
          <a:p>
            <a:pPr marL="174625" indent="-174625">
              <a:lnSpc>
                <a:spcPct val="133000"/>
              </a:lnSpc>
              <a:spcBef>
                <a:spcPts val="1000"/>
              </a:spcBef>
              <a:buFont typeface="Arial" panose="020B0604020202020204" pitchFamily="34" charset="0"/>
              <a:buChar char="•"/>
            </a:pPr>
            <a:endParaRPr lang="de-DE" sz="1000" dirty="0">
              <a:solidFill>
                <a:schemeClr val="tx1"/>
              </a:solidFill>
              <a:sym typeface="Wingdings" panose="05000000000000000000" pitchFamily="2" charset="2"/>
            </a:endParaRPr>
          </a:p>
          <a:p>
            <a:pPr>
              <a:lnSpc>
                <a:spcPct val="133000"/>
              </a:lnSpc>
              <a:spcBef>
                <a:spcPts val="1000"/>
              </a:spcBef>
            </a:pPr>
            <a:endParaRPr lang="de-DE" sz="2000" dirty="0">
              <a:solidFill>
                <a:schemeClr val="tx1"/>
              </a:solidFill>
            </a:endParaRPr>
          </a:p>
        </p:txBody>
      </p:sp>
      <p:sp>
        <p:nvSpPr>
          <p:cNvPr id="10" name="Textplatzhalter 5">
            <a:extLst>
              <a:ext uri="{FF2B5EF4-FFF2-40B4-BE49-F238E27FC236}">
                <a16:creationId xmlns:a16="http://schemas.microsoft.com/office/drawing/2014/main" id="{7AE3A934-4848-4DBD-85A2-150747584236}"/>
              </a:ext>
            </a:extLst>
          </p:cNvPr>
          <p:cNvSpPr>
            <a:spLocks noGrp="1"/>
          </p:cNvSpPr>
          <p:nvPr>
            <p:ph type="body" sz="quarter" idx="13"/>
          </p:nvPr>
        </p:nvSpPr>
        <p:spPr>
          <a:xfrm>
            <a:off x="552001" y="288000"/>
            <a:ext cx="10943167" cy="231224"/>
          </a:xfrm>
        </p:spPr>
        <p:txBody>
          <a:bodyPr/>
          <a:lstStyle/>
          <a:p>
            <a:r>
              <a:rPr lang="de-DE" dirty="0"/>
              <a:t>Warum werden PFAS reguliert?</a:t>
            </a:r>
          </a:p>
        </p:txBody>
      </p:sp>
      <p:sp>
        <p:nvSpPr>
          <p:cNvPr id="11" name="Datumsplatzhalter 2">
            <a:extLst>
              <a:ext uri="{FF2B5EF4-FFF2-40B4-BE49-F238E27FC236}">
                <a16:creationId xmlns:a16="http://schemas.microsoft.com/office/drawing/2014/main" id="{D0DA4E38-DA64-40AF-A87D-4A62ECC921C8}"/>
              </a:ext>
            </a:extLst>
          </p:cNvPr>
          <p:cNvSpPr>
            <a:spLocks noGrp="1"/>
          </p:cNvSpPr>
          <p:nvPr>
            <p:ph type="dt" sz="half" idx="16"/>
          </p:nvPr>
        </p:nvSpPr>
        <p:spPr>
          <a:xfrm>
            <a:off x="554567" y="6597353"/>
            <a:ext cx="864000" cy="260648"/>
          </a:xfrm>
        </p:spPr>
        <p:txBody>
          <a:bodyPr/>
          <a:lstStyle/>
          <a:p>
            <a:r>
              <a:rPr lang="de-DE" dirty="0"/>
              <a:t>21.03.2024</a:t>
            </a:r>
          </a:p>
        </p:txBody>
      </p:sp>
      <p:sp>
        <p:nvSpPr>
          <p:cNvPr id="12" name="Fußzeilenplatzhalter 3">
            <a:extLst>
              <a:ext uri="{FF2B5EF4-FFF2-40B4-BE49-F238E27FC236}">
                <a16:creationId xmlns:a16="http://schemas.microsoft.com/office/drawing/2014/main" id="{A56CF981-E3E7-4B24-A513-EB2178DAC39B}"/>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1791610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4525" y="2426456"/>
            <a:ext cx="7463763" cy="1290576"/>
          </a:xfrm>
        </p:spPr>
        <p:txBody>
          <a:bodyPr/>
          <a:lstStyle/>
          <a:p>
            <a:pPr>
              <a:spcBef>
                <a:spcPts val="1200"/>
              </a:spcBef>
            </a:pPr>
            <a:r>
              <a:rPr lang="de-DE"/>
              <a:t>Vielen Dank für</a:t>
            </a:r>
            <a:br>
              <a:rPr lang="de-DE"/>
            </a:br>
            <a:r>
              <a:rPr lang="de-DE"/>
              <a:t>Ihre Aufmerksamkeit!</a:t>
            </a:r>
          </a:p>
        </p:txBody>
      </p:sp>
      <p:sp>
        <p:nvSpPr>
          <p:cNvPr id="3" name="Textplatzhalter 2"/>
          <p:cNvSpPr>
            <a:spLocks noGrp="1"/>
          </p:cNvSpPr>
          <p:nvPr>
            <p:ph type="body" sz="quarter" idx="13"/>
          </p:nvPr>
        </p:nvSpPr>
        <p:spPr>
          <a:xfrm>
            <a:off x="1656969" y="3218399"/>
            <a:ext cx="7463367" cy="2700000"/>
          </a:xfrm>
        </p:spPr>
        <p:txBody>
          <a:bodyPr/>
          <a:lstStyle/>
          <a:p>
            <a:pPr>
              <a:spcBef>
                <a:spcPts val="0"/>
              </a:spcBef>
            </a:pPr>
            <a:endParaRPr lang="de-DE" dirty="0"/>
          </a:p>
          <a:p>
            <a:pPr>
              <a:spcBef>
                <a:spcPts val="0"/>
              </a:spcBef>
            </a:pPr>
            <a:endParaRPr lang="de-DE" dirty="0"/>
          </a:p>
          <a:p>
            <a:pPr>
              <a:spcBef>
                <a:spcPts val="0"/>
              </a:spcBef>
            </a:pPr>
            <a:endParaRPr lang="de-DE" dirty="0"/>
          </a:p>
          <a:p>
            <a:pPr>
              <a:spcBef>
                <a:spcPts val="0"/>
              </a:spcBef>
            </a:pPr>
            <a:r>
              <a:rPr lang="de-DE" sz="1800" dirty="0"/>
              <a:t>Stefan Kacan</a:t>
            </a:r>
          </a:p>
          <a:p>
            <a:pPr>
              <a:spcBef>
                <a:spcPts val="0"/>
              </a:spcBef>
            </a:pPr>
            <a:r>
              <a:rPr lang="de-DE" sz="1800" b="0" dirty="0"/>
              <a:t>UBA - Fachgebiet Chemikaliensicherheit - </a:t>
            </a:r>
            <a:r>
              <a:rPr lang="de-DE" sz="1800" b="0" dirty="0" err="1"/>
              <a:t>REACh</a:t>
            </a:r>
            <a:endParaRPr lang="de-DE" sz="1800" b="0" dirty="0"/>
          </a:p>
          <a:p>
            <a:pPr>
              <a:spcBef>
                <a:spcPts val="0"/>
              </a:spcBef>
            </a:pPr>
            <a:endParaRPr lang="de-DE" sz="1800" dirty="0"/>
          </a:p>
          <a:p>
            <a:pPr lvl="1">
              <a:lnSpc>
                <a:spcPct val="100000"/>
              </a:lnSpc>
            </a:pPr>
            <a:r>
              <a:rPr lang="de-DE" sz="1800" dirty="0">
                <a:solidFill>
                  <a:schemeClr val="accent2"/>
                </a:solidFill>
                <a:hlinkClick r:id="rId3">
                  <a:extLst>
                    <a:ext uri="{A12FA001-AC4F-418D-AE19-62706E023703}">
                      <ahyp:hlinkClr xmlns:ahyp="http://schemas.microsoft.com/office/drawing/2018/hyperlinkcolor" val="tx"/>
                    </a:ext>
                  </a:extLst>
                </a:hlinkClick>
              </a:rPr>
              <a:t>stefan.kacan@uba.de</a:t>
            </a:r>
            <a:endParaRPr lang="de-DE" sz="1800" dirty="0">
              <a:solidFill>
                <a:schemeClr val="accent2"/>
              </a:solidFill>
            </a:endParaRPr>
          </a:p>
          <a:p>
            <a:pPr lvl="1">
              <a:lnSpc>
                <a:spcPct val="100000"/>
              </a:lnSpc>
            </a:pPr>
            <a:endParaRPr lang="de-DE" dirty="0"/>
          </a:p>
          <a:p>
            <a:endParaRPr lang="de-DE" dirty="0"/>
          </a:p>
          <a:p>
            <a:endParaRPr lang="de-DE" dirty="0"/>
          </a:p>
        </p:txBody>
      </p:sp>
      <p:sp>
        <p:nvSpPr>
          <p:cNvPr id="6" name="Rechteck 5">
            <a:extLst>
              <a:ext uri="{FF2B5EF4-FFF2-40B4-BE49-F238E27FC236}">
                <a16:creationId xmlns:a16="http://schemas.microsoft.com/office/drawing/2014/main" id="{0CF828E2-0229-4E4F-917B-BD3C45B5C392}"/>
              </a:ext>
            </a:extLst>
          </p:cNvPr>
          <p:cNvSpPr/>
          <p:nvPr/>
        </p:nvSpPr>
        <p:spPr>
          <a:xfrm>
            <a:off x="1656969" y="5790456"/>
            <a:ext cx="2846741" cy="230832"/>
          </a:xfrm>
          <a:prstGeom prst="rect">
            <a:avLst/>
          </a:prstGeom>
        </p:spPr>
        <p:txBody>
          <a:bodyPr wrap="none" lIns="0" tIns="0" rIns="0" bIns="0">
            <a:spAutoFit/>
          </a:bodyPr>
          <a:lstStyle/>
          <a:p>
            <a:r>
              <a:rPr lang="de-DE" sz="1500">
                <a:solidFill>
                  <a:schemeClr val="accent2"/>
                </a:solidFill>
                <a:latin typeface="+mj-lt"/>
              </a:rPr>
              <a:t>https://www.umweltbundesamt.de</a:t>
            </a:r>
          </a:p>
        </p:txBody>
      </p:sp>
    </p:spTree>
    <p:extLst>
      <p:ext uri="{BB962C8B-B14F-4D97-AF65-F5344CB8AC3E}">
        <p14:creationId xmlns:p14="http://schemas.microsoft.com/office/powerpoint/2010/main" val="48476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2000" y="471600"/>
            <a:ext cx="10972800" cy="612000"/>
          </a:xfrm>
        </p:spPr>
        <p:txBody>
          <a:bodyPr>
            <a:normAutofit/>
          </a:bodyPr>
          <a:lstStyle/>
          <a:p>
            <a:pPr marL="457200" indent="-457200">
              <a:buFont typeface="+mj-lt"/>
              <a:buAutoNum type="arabicPeriod"/>
            </a:pPr>
            <a:r>
              <a:rPr lang="de-DE" sz="2400" dirty="0"/>
              <a:t>Ewigkeitschemikalien – Gekommen um zu bleiben</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1</a:t>
            </a:fld>
            <a:endParaRPr lang="de-DE" dirty="0"/>
          </a:p>
        </p:txBody>
      </p:sp>
      <p:sp>
        <p:nvSpPr>
          <p:cNvPr id="6" name="Textplatzhalter 5"/>
          <p:cNvSpPr>
            <a:spLocks noGrp="1"/>
          </p:cNvSpPr>
          <p:nvPr>
            <p:ph type="body" sz="quarter" idx="13"/>
          </p:nvPr>
        </p:nvSpPr>
        <p:spPr>
          <a:xfrm>
            <a:off x="552001" y="288000"/>
            <a:ext cx="10943167" cy="231224"/>
          </a:xfrm>
        </p:spPr>
        <p:txBody>
          <a:bodyPr/>
          <a:lstStyle/>
          <a:p>
            <a:r>
              <a:rPr lang="de-DE" dirty="0"/>
              <a:t>Warum werden PFAS reguliert?</a:t>
            </a:r>
          </a:p>
        </p:txBody>
      </p:sp>
      <p:sp>
        <p:nvSpPr>
          <p:cNvPr id="10" name="Textplatzhalter 6">
            <a:extLst>
              <a:ext uri="{FF2B5EF4-FFF2-40B4-BE49-F238E27FC236}">
                <a16:creationId xmlns:a16="http://schemas.microsoft.com/office/drawing/2014/main" id="{D6947EB7-5F27-4435-9DA9-552478F5ACDF}"/>
              </a:ext>
            </a:extLst>
          </p:cNvPr>
          <p:cNvSpPr txBox="1">
            <a:spLocks/>
          </p:cNvSpPr>
          <p:nvPr/>
        </p:nvSpPr>
        <p:spPr>
          <a:xfrm>
            <a:off x="554283" y="1628800"/>
            <a:ext cx="11011425" cy="4824536"/>
          </a:xfrm>
          <a:prstGeom prst="rect">
            <a:avLst/>
          </a:prstGeom>
          <a:ln w="3175">
            <a:noFill/>
          </a:ln>
        </p:spPr>
        <p:txBody>
          <a:bodyPr vert="horz" lIns="0" tIns="0" rIns="0" bIns="0" rtlCol="0">
            <a:normAutofit/>
          </a:bodyPr>
          <a:lstStyle>
            <a:lvl1pPr marL="0" indent="0" algn="l" defTabSz="914400" rtl="0" eaLnBrk="1" latinLnBrk="0" hangingPunct="1">
              <a:lnSpc>
                <a:spcPts val="1500"/>
              </a:lnSpc>
              <a:spcBef>
                <a:spcPts val="0"/>
              </a:spcBef>
              <a:buFont typeface="Arial" pitchFamily="34" charset="0"/>
              <a:buNone/>
              <a:tabLst/>
              <a:defRPr kumimoji="0" lang="de-DE" sz="1200" b="0" i="0" u="none" strike="noStrike" kern="1200" cap="none" spc="0" normalizeH="0" baseline="0" noProof="0">
                <a:ln>
                  <a:noFill/>
                </a:ln>
                <a:solidFill>
                  <a:schemeClr val="accent1"/>
                </a:solidFill>
                <a:effectLst/>
                <a:uLnTx/>
                <a:uFillTx/>
                <a:latin typeface="Calibri" panose="020F0502020204030204" pitchFamily="34" charset="0"/>
                <a:ea typeface="+mn-ea"/>
                <a:cs typeface="+mn-cs"/>
              </a:defRPr>
            </a:lvl1pPr>
            <a:lvl2pPr marL="0" indent="0" algn="l" defTabSz="914400" rtl="0" eaLnBrk="1" latinLnBrk="0" hangingPunct="1">
              <a:lnSpc>
                <a:spcPts val="1500"/>
              </a:lnSpc>
              <a:spcBef>
                <a:spcPts val="0"/>
              </a:spcBef>
              <a:buFontTx/>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2pPr>
            <a:lvl3pPr marL="0" indent="0" algn="l" defTabSz="914400" rtl="0" eaLnBrk="1" latinLnBrk="0" hangingPunct="1">
              <a:lnSpc>
                <a:spcPts val="1500"/>
              </a:lnSpc>
              <a:spcBef>
                <a:spcPts val="0"/>
              </a:spcBef>
              <a:buClr>
                <a:schemeClr val="accent1"/>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3pPr>
            <a:lvl4pPr marL="0" indent="0" algn="l" defTabSz="914400" rtl="0" eaLnBrk="1" latinLnBrk="0" hangingPunct="1">
              <a:lnSpc>
                <a:spcPts val="1500"/>
              </a:lnSpc>
              <a:spcBef>
                <a:spcPts val="0"/>
              </a:spcBef>
              <a:buClr>
                <a:srgbClr val="4B4B4D"/>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4pPr>
            <a:lvl5pPr marL="0" indent="0" algn="l" defTabSz="914400" rtl="0" eaLnBrk="1" latinLnBrk="0" hangingPunct="1">
              <a:lnSpc>
                <a:spcPts val="1500"/>
              </a:lnSpc>
              <a:spcBef>
                <a:spcPts val="0"/>
              </a:spcBef>
              <a:buFont typeface="Symbol" panose="05050102010706020507" pitchFamily="18" charset="2"/>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lnSpc>
                <a:spcPct val="133000"/>
              </a:lnSpc>
              <a:spcBef>
                <a:spcPts val="600"/>
              </a:spcBef>
              <a:buFont typeface="Arial" panose="020B0604020202020204" pitchFamily="34" charset="0"/>
              <a:buChar char="•"/>
            </a:pPr>
            <a:r>
              <a:rPr lang="de-DE" sz="2000" dirty="0">
                <a:solidFill>
                  <a:schemeClr val="tx1"/>
                </a:solidFill>
              </a:rPr>
              <a:t>PFAS – Perfluorierte Alkylsubstanzen:</a:t>
            </a:r>
          </a:p>
          <a:p>
            <a:pPr marL="358775" indent="-179388">
              <a:lnSpc>
                <a:spcPct val="143000"/>
              </a:lnSpc>
              <a:buFont typeface="Symbol" panose="05050102010706020507" pitchFamily="18" charset="2"/>
              <a:buChar char="-"/>
            </a:pPr>
            <a:r>
              <a:rPr lang="de-DE" sz="2000" dirty="0">
                <a:solidFill>
                  <a:schemeClr val="tx1"/>
                </a:solidFill>
              </a:rPr>
              <a:t>Definition nach OECD 2021: </a:t>
            </a:r>
          </a:p>
          <a:p>
            <a:pPr marL="446088">
              <a:lnSpc>
                <a:spcPct val="125000"/>
              </a:lnSpc>
            </a:pPr>
            <a:r>
              <a:rPr lang="de-DE" sz="2000" dirty="0">
                <a:solidFill>
                  <a:schemeClr val="tx1"/>
                </a:solidFill>
              </a:rPr>
              <a:t>Jede Substanz, die mindestens ein vollständig fluoriertes Methyl- (CF3-) oder Methylen- (-CF2-) Kohlenstoffatom (ohne daran gebundenes H/Cl/Br/I) enthält. </a:t>
            </a:r>
          </a:p>
          <a:p>
            <a:pPr marL="446088">
              <a:lnSpc>
                <a:spcPct val="133000"/>
              </a:lnSpc>
            </a:pPr>
            <a:endParaRPr lang="de-DE" sz="1400" dirty="0">
              <a:solidFill>
                <a:schemeClr val="tx1"/>
              </a:solidFill>
            </a:endParaRPr>
          </a:p>
          <a:p>
            <a:pPr marL="446088">
              <a:lnSpc>
                <a:spcPct val="133000"/>
              </a:lnSpc>
            </a:pPr>
            <a:endParaRPr lang="de-DE" sz="1400" dirty="0">
              <a:solidFill>
                <a:schemeClr val="tx1"/>
              </a:solidFill>
            </a:endParaRPr>
          </a:p>
          <a:p>
            <a:pPr marL="446088">
              <a:lnSpc>
                <a:spcPct val="133000"/>
              </a:lnSpc>
            </a:pPr>
            <a:endParaRPr lang="de-DE" sz="1400" dirty="0">
              <a:solidFill>
                <a:schemeClr val="tx1"/>
              </a:solidFill>
            </a:endParaRPr>
          </a:p>
          <a:p>
            <a:pPr marL="446088">
              <a:lnSpc>
                <a:spcPct val="133000"/>
              </a:lnSpc>
            </a:pPr>
            <a:endParaRPr lang="de-DE" sz="1400" dirty="0">
              <a:solidFill>
                <a:schemeClr val="tx1"/>
              </a:solidFill>
            </a:endParaRPr>
          </a:p>
          <a:p>
            <a:pPr marL="446088">
              <a:lnSpc>
                <a:spcPct val="133000"/>
              </a:lnSpc>
            </a:pPr>
            <a:endParaRPr lang="de-DE" sz="1400" dirty="0">
              <a:solidFill>
                <a:schemeClr val="tx1"/>
              </a:solidFill>
            </a:endParaRPr>
          </a:p>
          <a:p>
            <a:pPr marL="446088">
              <a:lnSpc>
                <a:spcPct val="133000"/>
              </a:lnSpc>
            </a:pPr>
            <a:endParaRPr lang="de-DE" sz="1400" dirty="0">
              <a:solidFill>
                <a:schemeClr val="tx1"/>
              </a:solidFill>
            </a:endParaRPr>
          </a:p>
          <a:p>
            <a:pPr marL="446088">
              <a:lnSpc>
                <a:spcPct val="133000"/>
              </a:lnSpc>
            </a:pPr>
            <a:endParaRPr lang="de-DE" sz="1400" dirty="0">
              <a:solidFill>
                <a:schemeClr val="tx1"/>
              </a:solidFill>
            </a:endParaRPr>
          </a:p>
          <a:p>
            <a:pPr marL="446088">
              <a:lnSpc>
                <a:spcPct val="133000"/>
              </a:lnSpc>
            </a:pPr>
            <a:endParaRPr lang="de-DE" sz="1400" dirty="0">
              <a:solidFill>
                <a:schemeClr val="tx1"/>
              </a:solidFill>
            </a:endParaRPr>
          </a:p>
          <a:p>
            <a:pPr marL="446088">
              <a:lnSpc>
                <a:spcPct val="133000"/>
              </a:lnSpc>
            </a:pPr>
            <a:endParaRPr lang="de-DE" sz="1400" dirty="0">
              <a:solidFill>
                <a:schemeClr val="tx1"/>
              </a:solidFill>
            </a:endParaRPr>
          </a:p>
          <a:p>
            <a:pPr marL="446088">
              <a:lnSpc>
                <a:spcPct val="133000"/>
              </a:lnSpc>
            </a:pPr>
            <a:endParaRPr lang="de-DE" sz="1400" dirty="0">
              <a:solidFill>
                <a:schemeClr val="tx1"/>
              </a:solidFill>
            </a:endParaRPr>
          </a:p>
          <a:p>
            <a:pPr marL="446088">
              <a:lnSpc>
                <a:spcPct val="133000"/>
              </a:lnSpc>
            </a:pPr>
            <a:r>
              <a:rPr lang="de-DE" sz="1400" dirty="0">
                <a:solidFill>
                  <a:schemeClr val="tx1"/>
                </a:solidFill>
              </a:rPr>
              <a:t>https://pubs.acs.org/doi/10.1021/acs.est.1c06896 </a:t>
            </a:r>
          </a:p>
          <a:p>
            <a:pPr>
              <a:lnSpc>
                <a:spcPct val="133000"/>
              </a:lnSpc>
            </a:pPr>
            <a:endParaRPr lang="de-DE" dirty="0">
              <a:solidFill>
                <a:schemeClr val="tx1"/>
              </a:solidFill>
            </a:endParaRPr>
          </a:p>
        </p:txBody>
      </p:sp>
      <p:grpSp>
        <p:nvGrpSpPr>
          <p:cNvPr id="8" name="Gruppieren 7">
            <a:extLst>
              <a:ext uri="{FF2B5EF4-FFF2-40B4-BE49-F238E27FC236}">
                <a16:creationId xmlns:a16="http://schemas.microsoft.com/office/drawing/2014/main" id="{1184616F-B8FE-4723-A18F-B09338CA1EBB}"/>
              </a:ext>
            </a:extLst>
          </p:cNvPr>
          <p:cNvGrpSpPr/>
          <p:nvPr/>
        </p:nvGrpSpPr>
        <p:grpSpPr>
          <a:xfrm>
            <a:off x="5411225" y="3501008"/>
            <a:ext cx="2376264" cy="2081822"/>
            <a:chOff x="2063552" y="2365298"/>
            <a:chExt cx="2376264" cy="2081822"/>
          </a:xfrm>
        </p:grpSpPr>
        <p:cxnSp>
          <p:nvCxnSpPr>
            <p:cNvPr id="9" name="Gerader Verbinder 8">
              <a:extLst>
                <a:ext uri="{FF2B5EF4-FFF2-40B4-BE49-F238E27FC236}">
                  <a16:creationId xmlns:a16="http://schemas.microsoft.com/office/drawing/2014/main" id="{31E3ED49-F4D9-4B49-BCFD-68C1C038047D}"/>
                </a:ext>
              </a:extLst>
            </p:cNvPr>
            <p:cNvCxnSpPr>
              <a:cxnSpLocks/>
              <a:stCxn id="19" idx="6"/>
              <a:endCxn id="23" idx="2"/>
            </p:cNvCxnSpPr>
            <p:nvPr/>
          </p:nvCxnSpPr>
          <p:spPr>
            <a:xfrm>
              <a:off x="2567608" y="3392038"/>
              <a:ext cx="432048" cy="45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240CF94C-23E7-4289-9C3C-4B7CFFED60F6}"/>
                </a:ext>
              </a:extLst>
            </p:cNvPr>
            <p:cNvCxnSpPr>
              <a:stCxn id="23" idx="6"/>
              <a:endCxn id="21" idx="2"/>
            </p:cNvCxnSpPr>
            <p:nvPr/>
          </p:nvCxnSpPr>
          <p:spPr>
            <a:xfrm flipV="1">
              <a:off x="3503712" y="3395888"/>
              <a:ext cx="432048" cy="73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5FC63BE0-F094-4DCD-B598-16A084F70B4D}"/>
                </a:ext>
              </a:extLst>
            </p:cNvPr>
            <p:cNvCxnSpPr>
              <a:cxnSpLocks/>
            </p:cNvCxnSpPr>
            <p:nvPr/>
          </p:nvCxnSpPr>
          <p:spPr>
            <a:xfrm>
              <a:off x="3238774" y="2783138"/>
              <a:ext cx="0" cy="365088"/>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13" name="Gruppieren 12">
              <a:extLst>
                <a:ext uri="{FF2B5EF4-FFF2-40B4-BE49-F238E27FC236}">
                  <a16:creationId xmlns:a16="http://schemas.microsoft.com/office/drawing/2014/main" id="{A681B5AE-BA9C-4991-B14C-A81B211EB88E}"/>
                </a:ext>
              </a:extLst>
            </p:cNvPr>
            <p:cNvGrpSpPr/>
            <p:nvPr/>
          </p:nvGrpSpPr>
          <p:grpSpPr>
            <a:xfrm>
              <a:off x="2999656" y="3118744"/>
              <a:ext cx="504056" cy="526280"/>
              <a:chOff x="2999656" y="3121067"/>
              <a:chExt cx="504056" cy="526280"/>
            </a:xfrm>
          </p:grpSpPr>
          <p:sp>
            <p:nvSpPr>
              <p:cNvPr id="23" name="Ellipse 22">
                <a:extLst>
                  <a:ext uri="{FF2B5EF4-FFF2-40B4-BE49-F238E27FC236}">
                    <a16:creationId xmlns:a16="http://schemas.microsoft.com/office/drawing/2014/main" id="{D9E24F39-8988-4CF6-BD8F-2F764B5E58A5}"/>
                  </a:ext>
                </a:extLst>
              </p:cNvPr>
              <p:cNvSpPr/>
              <p:nvPr/>
            </p:nvSpPr>
            <p:spPr>
              <a:xfrm>
                <a:off x="2999656" y="3150549"/>
                <a:ext cx="504056" cy="496798"/>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38A620D-EC59-4C7C-A376-33F689C49076}"/>
                  </a:ext>
                </a:extLst>
              </p:cNvPr>
              <p:cNvSpPr txBox="1"/>
              <p:nvPr/>
            </p:nvSpPr>
            <p:spPr>
              <a:xfrm>
                <a:off x="3047201" y="3121067"/>
                <a:ext cx="360041" cy="523220"/>
              </a:xfrm>
              <a:prstGeom prst="rect">
                <a:avLst/>
              </a:prstGeom>
              <a:noFill/>
            </p:spPr>
            <p:txBody>
              <a:bodyPr wrap="square" rtlCol="0">
                <a:spAutoFit/>
              </a:bodyPr>
              <a:lstStyle/>
              <a:p>
                <a:r>
                  <a:rPr lang="de-DE" sz="2800" b="1" dirty="0">
                    <a:solidFill>
                      <a:schemeClr val="bg1"/>
                    </a:solidFill>
                    <a:latin typeface="Calibri" panose="020F0502020204030204" pitchFamily="34" charset="0"/>
                    <a:cs typeface="Calibri" panose="020F0502020204030204" pitchFamily="34" charset="0"/>
                  </a:rPr>
                  <a:t>C</a:t>
                </a:r>
              </a:p>
            </p:txBody>
          </p:sp>
        </p:grpSp>
        <p:grpSp>
          <p:nvGrpSpPr>
            <p:cNvPr id="14" name="Gruppieren 13">
              <a:extLst>
                <a:ext uri="{FF2B5EF4-FFF2-40B4-BE49-F238E27FC236}">
                  <a16:creationId xmlns:a16="http://schemas.microsoft.com/office/drawing/2014/main" id="{6AB74246-FE40-41EF-8963-24587E201C77}"/>
                </a:ext>
              </a:extLst>
            </p:cNvPr>
            <p:cNvGrpSpPr/>
            <p:nvPr/>
          </p:nvGrpSpPr>
          <p:grpSpPr>
            <a:xfrm>
              <a:off x="3935760" y="3124917"/>
              <a:ext cx="504056" cy="523220"/>
              <a:chOff x="2999656" y="3127977"/>
              <a:chExt cx="504056" cy="523220"/>
            </a:xfrm>
          </p:grpSpPr>
          <p:sp>
            <p:nvSpPr>
              <p:cNvPr id="21" name="Ellipse 20">
                <a:extLst>
                  <a:ext uri="{FF2B5EF4-FFF2-40B4-BE49-F238E27FC236}">
                    <a16:creationId xmlns:a16="http://schemas.microsoft.com/office/drawing/2014/main" id="{0F703049-B0D3-466E-86DF-B1AFCD7E4E1D}"/>
                  </a:ext>
                </a:extLst>
              </p:cNvPr>
              <p:cNvSpPr/>
              <p:nvPr/>
            </p:nvSpPr>
            <p:spPr>
              <a:xfrm>
                <a:off x="2999656" y="3150549"/>
                <a:ext cx="504056" cy="496798"/>
              </a:xfrm>
              <a:prstGeom prst="ellipse">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7D0A04EA-700A-40E0-A3CF-4D9D2B0CF08A}"/>
                  </a:ext>
                </a:extLst>
              </p:cNvPr>
              <p:cNvSpPr txBox="1"/>
              <p:nvPr/>
            </p:nvSpPr>
            <p:spPr>
              <a:xfrm>
                <a:off x="3086774" y="3127977"/>
                <a:ext cx="360041" cy="523220"/>
              </a:xfrm>
              <a:prstGeom prst="rect">
                <a:avLst/>
              </a:prstGeom>
              <a:noFill/>
            </p:spPr>
            <p:txBody>
              <a:bodyPr wrap="square" rtlCol="0">
                <a:spAutoFit/>
              </a:bodyPr>
              <a:lstStyle/>
              <a:p>
                <a:r>
                  <a:rPr lang="de-DE" sz="2800" b="1" dirty="0">
                    <a:solidFill>
                      <a:schemeClr val="bg1"/>
                    </a:solidFill>
                    <a:latin typeface="Calibri" panose="020F0502020204030204" pitchFamily="34" charset="0"/>
                    <a:cs typeface="Calibri" panose="020F0502020204030204" pitchFamily="34" charset="0"/>
                  </a:rPr>
                  <a:t>F</a:t>
                </a:r>
              </a:p>
            </p:txBody>
          </p:sp>
        </p:grpSp>
        <p:grpSp>
          <p:nvGrpSpPr>
            <p:cNvPr id="15" name="Gruppieren 14">
              <a:extLst>
                <a:ext uri="{FF2B5EF4-FFF2-40B4-BE49-F238E27FC236}">
                  <a16:creationId xmlns:a16="http://schemas.microsoft.com/office/drawing/2014/main" id="{632666FD-945B-4874-9221-DA86BA905B9C}"/>
                </a:ext>
              </a:extLst>
            </p:cNvPr>
            <p:cNvGrpSpPr/>
            <p:nvPr/>
          </p:nvGrpSpPr>
          <p:grpSpPr>
            <a:xfrm>
              <a:off x="2063552" y="3121067"/>
              <a:ext cx="504056" cy="523220"/>
              <a:chOff x="2999656" y="3127977"/>
              <a:chExt cx="504056" cy="523220"/>
            </a:xfrm>
          </p:grpSpPr>
          <p:sp>
            <p:nvSpPr>
              <p:cNvPr id="19" name="Ellipse 18">
                <a:extLst>
                  <a:ext uri="{FF2B5EF4-FFF2-40B4-BE49-F238E27FC236}">
                    <a16:creationId xmlns:a16="http://schemas.microsoft.com/office/drawing/2014/main" id="{93B0693E-4203-4247-B1B7-ECCA04742AAF}"/>
                  </a:ext>
                </a:extLst>
              </p:cNvPr>
              <p:cNvSpPr/>
              <p:nvPr/>
            </p:nvSpPr>
            <p:spPr>
              <a:xfrm>
                <a:off x="2999656" y="3150549"/>
                <a:ext cx="504056" cy="496798"/>
              </a:xfrm>
              <a:prstGeom prst="ellipse">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ED2728B5-66F0-439D-88EF-EA91DC880F0D}"/>
                  </a:ext>
                </a:extLst>
              </p:cNvPr>
              <p:cNvSpPr txBox="1"/>
              <p:nvPr/>
            </p:nvSpPr>
            <p:spPr>
              <a:xfrm>
                <a:off x="3086774" y="3127977"/>
                <a:ext cx="360041" cy="523220"/>
              </a:xfrm>
              <a:prstGeom prst="rect">
                <a:avLst/>
              </a:prstGeom>
              <a:noFill/>
            </p:spPr>
            <p:txBody>
              <a:bodyPr wrap="square" rtlCol="0">
                <a:spAutoFit/>
              </a:bodyPr>
              <a:lstStyle/>
              <a:p>
                <a:r>
                  <a:rPr lang="de-DE" sz="2800" b="1" dirty="0">
                    <a:solidFill>
                      <a:schemeClr val="bg1"/>
                    </a:solidFill>
                    <a:latin typeface="Calibri" panose="020F0502020204030204" pitchFamily="34" charset="0"/>
                    <a:cs typeface="Calibri" panose="020F0502020204030204" pitchFamily="34" charset="0"/>
                  </a:rPr>
                  <a:t>F</a:t>
                </a:r>
              </a:p>
            </p:txBody>
          </p:sp>
        </p:grpSp>
        <p:sp>
          <p:nvSpPr>
            <p:cNvPr id="16" name="Textfeld 15">
              <a:extLst>
                <a:ext uri="{FF2B5EF4-FFF2-40B4-BE49-F238E27FC236}">
                  <a16:creationId xmlns:a16="http://schemas.microsoft.com/office/drawing/2014/main" id="{B59A69C1-AF1C-4CC7-9FEC-6535F4573137}"/>
                </a:ext>
              </a:extLst>
            </p:cNvPr>
            <p:cNvSpPr txBox="1"/>
            <p:nvPr/>
          </p:nvSpPr>
          <p:spPr>
            <a:xfrm>
              <a:off x="3047200" y="2365298"/>
              <a:ext cx="360041" cy="523220"/>
            </a:xfrm>
            <a:prstGeom prst="rect">
              <a:avLst/>
            </a:prstGeom>
            <a:noFill/>
          </p:spPr>
          <p:txBody>
            <a:bodyPr wrap="square" rtlCol="0">
              <a:spAutoFit/>
            </a:bodyPr>
            <a:lstStyle/>
            <a:p>
              <a:r>
                <a:rPr lang="de-DE" sz="2800" b="1" dirty="0">
                  <a:latin typeface="Calibri" panose="020F0502020204030204" pitchFamily="34" charset="0"/>
                  <a:cs typeface="Calibri" panose="020F0502020204030204" pitchFamily="34" charset="0"/>
                </a:rPr>
                <a:t>R</a:t>
              </a:r>
            </a:p>
          </p:txBody>
        </p:sp>
        <p:sp>
          <p:nvSpPr>
            <p:cNvPr id="17" name="Textfeld 16">
              <a:extLst>
                <a:ext uri="{FF2B5EF4-FFF2-40B4-BE49-F238E27FC236}">
                  <a16:creationId xmlns:a16="http://schemas.microsoft.com/office/drawing/2014/main" id="{8C412077-5AE3-4962-92BA-66807F361725}"/>
                </a:ext>
              </a:extLst>
            </p:cNvPr>
            <p:cNvSpPr txBox="1"/>
            <p:nvPr/>
          </p:nvSpPr>
          <p:spPr>
            <a:xfrm>
              <a:off x="3071663" y="3923900"/>
              <a:ext cx="360041" cy="523220"/>
            </a:xfrm>
            <a:prstGeom prst="rect">
              <a:avLst/>
            </a:prstGeom>
            <a:noFill/>
          </p:spPr>
          <p:txBody>
            <a:bodyPr wrap="square" rtlCol="0">
              <a:spAutoFit/>
            </a:bodyPr>
            <a:lstStyle/>
            <a:p>
              <a:r>
                <a:rPr lang="de-DE" sz="2800" b="1" dirty="0">
                  <a:latin typeface="Calibri" panose="020F0502020204030204" pitchFamily="34" charset="0"/>
                  <a:cs typeface="Calibri" panose="020F0502020204030204" pitchFamily="34" charset="0"/>
                </a:rPr>
                <a:t>R</a:t>
              </a:r>
            </a:p>
          </p:txBody>
        </p:sp>
        <p:cxnSp>
          <p:nvCxnSpPr>
            <p:cNvPr id="18" name="Gerader Verbinder 17">
              <a:extLst>
                <a:ext uri="{FF2B5EF4-FFF2-40B4-BE49-F238E27FC236}">
                  <a16:creationId xmlns:a16="http://schemas.microsoft.com/office/drawing/2014/main" id="{0E004A97-3642-4070-89CC-65551A97B2D3}"/>
                </a:ext>
              </a:extLst>
            </p:cNvPr>
            <p:cNvCxnSpPr>
              <a:cxnSpLocks/>
            </p:cNvCxnSpPr>
            <p:nvPr/>
          </p:nvCxnSpPr>
          <p:spPr>
            <a:xfrm>
              <a:off x="3251684" y="3657932"/>
              <a:ext cx="0" cy="365088"/>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uppieren 24">
            <a:extLst>
              <a:ext uri="{FF2B5EF4-FFF2-40B4-BE49-F238E27FC236}">
                <a16:creationId xmlns:a16="http://schemas.microsoft.com/office/drawing/2014/main" id="{F801D578-1271-487E-8705-521F91BEF57B}"/>
              </a:ext>
            </a:extLst>
          </p:cNvPr>
          <p:cNvGrpSpPr/>
          <p:nvPr/>
        </p:nvGrpSpPr>
        <p:grpSpPr>
          <a:xfrm>
            <a:off x="2351584" y="3501008"/>
            <a:ext cx="2376264" cy="2175014"/>
            <a:chOff x="4604934" y="1353640"/>
            <a:chExt cx="2376264" cy="2175014"/>
          </a:xfrm>
        </p:grpSpPr>
        <p:grpSp>
          <p:nvGrpSpPr>
            <p:cNvPr id="26" name="Gruppieren 25">
              <a:extLst>
                <a:ext uri="{FF2B5EF4-FFF2-40B4-BE49-F238E27FC236}">
                  <a16:creationId xmlns:a16="http://schemas.microsoft.com/office/drawing/2014/main" id="{5CEE2685-9507-4B5E-BE05-631792CF4EEA}"/>
                </a:ext>
              </a:extLst>
            </p:cNvPr>
            <p:cNvGrpSpPr/>
            <p:nvPr/>
          </p:nvGrpSpPr>
          <p:grpSpPr>
            <a:xfrm>
              <a:off x="5551938" y="3005434"/>
              <a:ext cx="504056" cy="523220"/>
              <a:chOff x="2999656" y="3127977"/>
              <a:chExt cx="504056" cy="523220"/>
            </a:xfrm>
          </p:grpSpPr>
          <p:sp>
            <p:nvSpPr>
              <p:cNvPr id="42" name="Ellipse 41">
                <a:extLst>
                  <a:ext uri="{FF2B5EF4-FFF2-40B4-BE49-F238E27FC236}">
                    <a16:creationId xmlns:a16="http://schemas.microsoft.com/office/drawing/2014/main" id="{0E0813B0-03F1-40C4-A0FC-900940AA7FED}"/>
                  </a:ext>
                </a:extLst>
              </p:cNvPr>
              <p:cNvSpPr/>
              <p:nvPr/>
            </p:nvSpPr>
            <p:spPr>
              <a:xfrm>
                <a:off x="2999656" y="3150549"/>
                <a:ext cx="504056" cy="496798"/>
              </a:xfrm>
              <a:prstGeom prst="ellipse">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Textfeld 42">
                <a:extLst>
                  <a:ext uri="{FF2B5EF4-FFF2-40B4-BE49-F238E27FC236}">
                    <a16:creationId xmlns:a16="http://schemas.microsoft.com/office/drawing/2014/main" id="{BAA70D93-8225-4AFC-9F60-DF5BC9949D61}"/>
                  </a:ext>
                </a:extLst>
              </p:cNvPr>
              <p:cNvSpPr txBox="1"/>
              <p:nvPr/>
            </p:nvSpPr>
            <p:spPr>
              <a:xfrm>
                <a:off x="3086774" y="3127977"/>
                <a:ext cx="360041" cy="523220"/>
              </a:xfrm>
              <a:prstGeom prst="rect">
                <a:avLst/>
              </a:prstGeom>
              <a:noFill/>
            </p:spPr>
            <p:txBody>
              <a:bodyPr wrap="square" rtlCol="0">
                <a:spAutoFit/>
              </a:bodyPr>
              <a:lstStyle/>
              <a:p>
                <a:r>
                  <a:rPr lang="de-DE" sz="2800" b="1" dirty="0">
                    <a:solidFill>
                      <a:schemeClr val="bg1"/>
                    </a:solidFill>
                    <a:latin typeface="Calibri" panose="020F0502020204030204" pitchFamily="34" charset="0"/>
                    <a:cs typeface="Calibri" panose="020F0502020204030204" pitchFamily="34" charset="0"/>
                  </a:rPr>
                  <a:t>F</a:t>
                </a:r>
              </a:p>
            </p:txBody>
          </p:sp>
        </p:grpSp>
        <p:grpSp>
          <p:nvGrpSpPr>
            <p:cNvPr id="27" name="Gruppieren 26">
              <a:extLst>
                <a:ext uri="{FF2B5EF4-FFF2-40B4-BE49-F238E27FC236}">
                  <a16:creationId xmlns:a16="http://schemas.microsoft.com/office/drawing/2014/main" id="{77DA2174-23E1-4ED5-BC79-7287598FD673}"/>
                </a:ext>
              </a:extLst>
            </p:cNvPr>
            <p:cNvGrpSpPr/>
            <p:nvPr/>
          </p:nvGrpSpPr>
          <p:grpSpPr>
            <a:xfrm>
              <a:off x="4604934" y="1353640"/>
              <a:ext cx="2376264" cy="1657722"/>
              <a:chOff x="2063552" y="2365298"/>
              <a:chExt cx="2376264" cy="1657722"/>
            </a:xfrm>
          </p:grpSpPr>
          <p:cxnSp>
            <p:nvCxnSpPr>
              <p:cNvPr id="28" name="Gerader Verbinder 27">
                <a:extLst>
                  <a:ext uri="{FF2B5EF4-FFF2-40B4-BE49-F238E27FC236}">
                    <a16:creationId xmlns:a16="http://schemas.microsoft.com/office/drawing/2014/main" id="{4D8C5062-D8FA-46E2-BF36-8572ACAD2A35}"/>
                  </a:ext>
                </a:extLst>
              </p:cNvPr>
              <p:cNvCxnSpPr>
                <a:cxnSpLocks/>
                <a:stCxn id="36" idx="6"/>
                <a:endCxn id="40" idx="2"/>
              </p:cNvCxnSpPr>
              <p:nvPr/>
            </p:nvCxnSpPr>
            <p:spPr>
              <a:xfrm>
                <a:off x="2567608" y="3392038"/>
                <a:ext cx="432048" cy="458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55BA6038-824C-43B8-A35A-A13F722BF7DA}"/>
                  </a:ext>
                </a:extLst>
              </p:cNvPr>
              <p:cNvCxnSpPr>
                <a:stCxn id="40" idx="6"/>
                <a:endCxn id="38" idx="2"/>
              </p:cNvCxnSpPr>
              <p:nvPr/>
            </p:nvCxnSpPr>
            <p:spPr>
              <a:xfrm flipV="1">
                <a:off x="3503712" y="3395888"/>
                <a:ext cx="432048" cy="737"/>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C855610-37C4-48C7-9630-EC3C47C9DA3B}"/>
                  </a:ext>
                </a:extLst>
              </p:cNvPr>
              <p:cNvCxnSpPr>
                <a:cxnSpLocks/>
              </p:cNvCxnSpPr>
              <p:nvPr/>
            </p:nvCxnSpPr>
            <p:spPr>
              <a:xfrm>
                <a:off x="3238774" y="2783138"/>
                <a:ext cx="0" cy="365088"/>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1" name="Gruppieren 30">
                <a:extLst>
                  <a:ext uri="{FF2B5EF4-FFF2-40B4-BE49-F238E27FC236}">
                    <a16:creationId xmlns:a16="http://schemas.microsoft.com/office/drawing/2014/main" id="{64A1D9D9-8CC2-4753-A07C-DC527C2AF00B}"/>
                  </a:ext>
                </a:extLst>
              </p:cNvPr>
              <p:cNvGrpSpPr/>
              <p:nvPr/>
            </p:nvGrpSpPr>
            <p:grpSpPr>
              <a:xfrm>
                <a:off x="2999656" y="3118744"/>
                <a:ext cx="504056" cy="526280"/>
                <a:chOff x="2999656" y="3121067"/>
                <a:chExt cx="504056" cy="526280"/>
              </a:xfrm>
            </p:grpSpPr>
            <p:sp>
              <p:nvSpPr>
                <p:cNvPr id="40" name="Ellipse 39">
                  <a:extLst>
                    <a:ext uri="{FF2B5EF4-FFF2-40B4-BE49-F238E27FC236}">
                      <a16:creationId xmlns:a16="http://schemas.microsoft.com/office/drawing/2014/main" id="{30958189-28AE-493D-9380-CE460C2153BA}"/>
                    </a:ext>
                  </a:extLst>
                </p:cNvPr>
                <p:cNvSpPr/>
                <p:nvPr/>
              </p:nvSpPr>
              <p:spPr>
                <a:xfrm>
                  <a:off x="2999656" y="3150549"/>
                  <a:ext cx="504056" cy="496798"/>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33C9F3D8-69AB-4E06-99B4-89D5C70B4E63}"/>
                    </a:ext>
                  </a:extLst>
                </p:cNvPr>
                <p:cNvSpPr txBox="1"/>
                <p:nvPr/>
              </p:nvSpPr>
              <p:spPr>
                <a:xfrm>
                  <a:off x="3041232" y="3121067"/>
                  <a:ext cx="360041" cy="523220"/>
                </a:xfrm>
                <a:prstGeom prst="rect">
                  <a:avLst/>
                </a:prstGeom>
                <a:noFill/>
              </p:spPr>
              <p:txBody>
                <a:bodyPr wrap="square" rtlCol="0">
                  <a:spAutoFit/>
                </a:bodyPr>
                <a:lstStyle/>
                <a:p>
                  <a:r>
                    <a:rPr lang="de-DE" sz="2800" b="1" dirty="0">
                      <a:solidFill>
                        <a:schemeClr val="bg1"/>
                      </a:solidFill>
                      <a:latin typeface="Calibri" panose="020F0502020204030204" pitchFamily="34" charset="0"/>
                      <a:cs typeface="Calibri" panose="020F0502020204030204" pitchFamily="34" charset="0"/>
                    </a:rPr>
                    <a:t>C</a:t>
                  </a:r>
                </a:p>
              </p:txBody>
            </p:sp>
          </p:grpSp>
          <p:grpSp>
            <p:nvGrpSpPr>
              <p:cNvPr id="32" name="Gruppieren 31">
                <a:extLst>
                  <a:ext uri="{FF2B5EF4-FFF2-40B4-BE49-F238E27FC236}">
                    <a16:creationId xmlns:a16="http://schemas.microsoft.com/office/drawing/2014/main" id="{C7318B9A-A0FB-48DE-85AB-698E22D3493A}"/>
                  </a:ext>
                </a:extLst>
              </p:cNvPr>
              <p:cNvGrpSpPr/>
              <p:nvPr/>
            </p:nvGrpSpPr>
            <p:grpSpPr>
              <a:xfrm>
                <a:off x="3935760" y="3124917"/>
                <a:ext cx="504056" cy="523220"/>
                <a:chOff x="2999656" y="3127977"/>
                <a:chExt cx="504056" cy="523220"/>
              </a:xfrm>
            </p:grpSpPr>
            <p:sp>
              <p:nvSpPr>
                <p:cNvPr id="38" name="Ellipse 37">
                  <a:extLst>
                    <a:ext uri="{FF2B5EF4-FFF2-40B4-BE49-F238E27FC236}">
                      <a16:creationId xmlns:a16="http://schemas.microsoft.com/office/drawing/2014/main" id="{FA18792E-5677-4CFA-AF24-D42187B7B92F}"/>
                    </a:ext>
                  </a:extLst>
                </p:cNvPr>
                <p:cNvSpPr/>
                <p:nvPr/>
              </p:nvSpPr>
              <p:spPr>
                <a:xfrm>
                  <a:off x="2999656" y="3150549"/>
                  <a:ext cx="504056" cy="496798"/>
                </a:xfrm>
                <a:prstGeom prst="ellipse">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a:extLst>
                    <a:ext uri="{FF2B5EF4-FFF2-40B4-BE49-F238E27FC236}">
                      <a16:creationId xmlns:a16="http://schemas.microsoft.com/office/drawing/2014/main" id="{90F8C3A5-E92C-4897-AEFC-320A74009CE9}"/>
                    </a:ext>
                  </a:extLst>
                </p:cNvPr>
                <p:cNvSpPr txBox="1"/>
                <p:nvPr/>
              </p:nvSpPr>
              <p:spPr>
                <a:xfrm>
                  <a:off x="3086774" y="3127977"/>
                  <a:ext cx="360041" cy="523220"/>
                </a:xfrm>
                <a:prstGeom prst="rect">
                  <a:avLst/>
                </a:prstGeom>
                <a:noFill/>
              </p:spPr>
              <p:txBody>
                <a:bodyPr wrap="square" rtlCol="0">
                  <a:spAutoFit/>
                </a:bodyPr>
                <a:lstStyle/>
                <a:p>
                  <a:r>
                    <a:rPr lang="de-DE" sz="2800" b="1" dirty="0">
                      <a:solidFill>
                        <a:schemeClr val="bg1"/>
                      </a:solidFill>
                      <a:latin typeface="Calibri" panose="020F0502020204030204" pitchFamily="34" charset="0"/>
                      <a:cs typeface="Calibri" panose="020F0502020204030204" pitchFamily="34" charset="0"/>
                    </a:rPr>
                    <a:t>F</a:t>
                  </a:r>
                </a:p>
              </p:txBody>
            </p:sp>
          </p:grpSp>
          <p:grpSp>
            <p:nvGrpSpPr>
              <p:cNvPr id="33" name="Gruppieren 32">
                <a:extLst>
                  <a:ext uri="{FF2B5EF4-FFF2-40B4-BE49-F238E27FC236}">
                    <a16:creationId xmlns:a16="http://schemas.microsoft.com/office/drawing/2014/main" id="{2537B4E4-8C96-4453-9185-5FC10C42F74A}"/>
                  </a:ext>
                </a:extLst>
              </p:cNvPr>
              <p:cNvGrpSpPr/>
              <p:nvPr/>
            </p:nvGrpSpPr>
            <p:grpSpPr>
              <a:xfrm>
                <a:off x="2063552" y="3121067"/>
                <a:ext cx="504056" cy="523220"/>
                <a:chOff x="2999656" y="3127977"/>
                <a:chExt cx="504056" cy="523220"/>
              </a:xfrm>
            </p:grpSpPr>
            <p:sp>
              <p:nvSpPr>
                <p:cNvPr id="36" name="Ellipse 35">
                  <a:extLst>
                    <a:ext uri="{FF2B5EF4-FFF2-40B4-BE49-F238E27FC236}">
                      <a16:creationId xmlns:a16="http://schemas.microsoft.com/office/drawing/2014/main" id="{2E8FDAFD-EC3B-455F-BB75-157B15DB9F4E}"/>
                    </a:ext>
                  </a:extLst>
                </p:cNvPr>
                <p:cNvSpPr/>
                <p:nvPr/>
              </p:nvSpPr>
              <p:spPr>
                <a:xfrm>
                  <a:off x="2999656" y="3150549"/>
                  <a:ext cx="504056" cy="496798"/>
                </a:xfrm>
                <a:prstGeom prst="ellipse">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id="{9943BF38-1622-4003-AFC9-8DDD932716D3}"/>
                    </a:ext>
                  </a:extLst>
                </p:cNvPr>
                <p:cNvSpPr txBox="1"/>
                <p:nvPr/>
              </p:nvSpPr>
              <p:spPr>
                <a:xfrm>
                  <a:off x="3086774" y="3127977"/>
                  <a:ext cx="360041" cy="523220"/>
                </a:xfrm>
                <a:prstGeom prst="rect">
                  <a:avLst/>
                </a:prstGeom>
                <a:noFill/>
              </p:spPr>
              <p:txBody>
                <a:bodyPr wrap="square" rtlCol="0">
                  <a:spAutoFit/>
                </a:bodyPr>
                <a:lstStyle/>
                <a:p>
                  <a:r>
                    <a:rPr lang="de-DE" sz="2800" b="1" dirty="0">
                      <a:solidFill>
                        <a:schemeClr val="bg1"/>
                      </a:solidFill>
                      <a:latin typeface="Calibri" panose="020F0502020204030204" pitchFamily="34" charset="0"/>
                      <a:cs typeface="Calibri" panose="020F0502020204030204" pitchFamily="34" charset="0"/>
                    </a:rPr>
                    <a:t>F</a:t>
                  </a:r>
                </a:p>
              </p:txBody>
            </p:sp>
          </p:grpSp>
          <p:sp>
            <p:nvSpPr>
              <p:cNvPr id="34" name="Textfeld 33">
                <a:extLst>
                  <a:ext uri="{FF2B5EF4-FFF2-40B4-BE49-F238E27FC236}">
                    <a16:creationId xmlns:a16="http://schemas.microsoft.com/office/drawing/2014/main" id="{2663816E-FAC0-483E-A93A-EF43D70494FF}"/>
                  </a:ext>
                </a:extLst>
              </p:cNvPr>
              <p:cNvSpPr txBox="1"/>
              <p:nvPr/>
            </p:nvSpPr>
            <p:spPr>
              <a:xfrm>
                <a:off x="3047200" y="2365298"/>
                <a:ext cx="360041" cy="523220"/>
              </a:xfrm>
              <a:prstGeom prst="rect">
                <a:avLst/>
              </a:prstGeom>
              <a:noFill/>
            </p:spPr>
            <p:txBody>
              <a:bodyPr wrap="square" rtlCol="0">
                <a:spAutoFit/>
              </a:bodyPr>
              <a:lstStyle/>
              <a:p>
                <a:r>
                  <a:rPr lang="de-DE" sz="2800" b="1" dirty="0">
                    <a:latin typeface="Calibri" panose="020F0502020204030204" pitchFamily="34" charset="0"/>
                    <a:cs typeface="Calibri" panose="020F0502020204030204" pitchFamily="34" charset="0"/>
                  </a:rPr>
                  <a:t>R</a:t>
                </a:r>
              </a:p>
            </p:txBody>
          </p:sp>
          <p:cxnSp>
            <p:nvCxnSpPr>
              <p:cNvPr id="35" name="Gerader Verbinder 34">
                <a:extLst>
                  <a:ext uri="{FF2B5EF4-FFF2-40B4-BE49-F238E27FC236}">
                    <a16:creationId xmlns:a16="http://schemas.microsoft.com/office/drawing/2014/main" id="{8D0604CD-2FB7-4FA7-8F80-1DB4CA53B61A}"/>
                  </a:ext>
                </a:extLst>
              </p:cNvPr>
              <p:cNvCxnSpPr>
                <a:cxnSpLocks/>
              </p:cNvCxnSpPr>
              <p:nvPr/>
            </p:nvCxnSpPr>
            <p:spPr>
              <a:xfrm>
                <a:off x="3251684" y="3657932"/>
                <a:ext cx="0" cy="365088"/>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sp>
        <p:nvSpPr>
          <p:cNvPr id="44" name="Textfeld 43">
            <a:extLst>
              <a:ext uri="{FF2B5EF4-FFF2-40B4-BE49-F238E27FC236}">
                <a16:creationId xmlns:a16="http://schemas.microsoft.com/office/drawing/2014/main" id="{A40FE62D-A5DC-44DA-9A13-41A70FC957A6}"/>
              </a:ext>
            </a:extLst>
          </p:cNvPr>
          <p:cNvSpPr txBox="1"/>
          <p:nvPr/>
        </p:nvSpPr>
        <p:spPr>
          <a:xfrm>
            <a:off x="8595385" y="4225827"/>
            <a:ext cx="2243145" cy="523220"/>
          </a:xfrm>
          <a:prstGeom prst="rect">
            <a:avLst/>
          </a:prstGeom>
          <a:noFill/>
        </p:spPr>
        <p:txBody>
          <a:bodyPr wrap="square" rtlCol="0">
            <a:spAutoFit/>
          </a:bodyPr>
          <a:lstStyle/>
          <a:p>
            <a:r>
              <a:rPr lang="de-DE" sz="2800" b="1" dirty="0">
                <a:latin typeface="Calibri" panose="020F0502020204030204" pitchFamily="34" charset="0"/>
                <a:cs typeface="Calibri" panose="020F0502020204030204" pitchFamily="34" charset="0"/>
              </a:rPr>
              <a:t>R ≠ H, Cl, Br, I</a:t>
            </a:r>
          </a:p>
        </p:txBody>
      </p:sp>
      <p:sp>
        <p:nvSpPr>
          <p:cNvPr id="49" name="Datumsplatzhalter 2">
            <a:extLst>
              <a:ext uri="{FF2B5EF4-FFF2-40B4-BE49-F238E27FC236}">
                <a16:creationId xmlns:a16="http://schemas.microsoft.com/office/drawing/2014/main" id="{97C658F4-47DB-4518-99FF-0F68910A8615}"/>
              </a:ext>
            </a:extLst>
          </p:cNvPr>
          <p:cNvSpPr>
            <a:spLocks noGrp="1"/>
          </p:cNvSpPr>
          <p:nvPr>
            <p:ph type="dt" sz="half" idx="16"/>
          </p:nvPr>
        </p:nvSpPr>
        <p:spPr>
          <a:xfrm>
            <a:off x="554567" y="6597353"/>
            <a:ext cx="864000" cy="260648"/>
          </a:xfrm>
        </p:spPr>
        <p:txBody>
          <a:bodyPr/>
          <a:lstStyle/>
          <a:p>
            <a:r>
              <a:rPr lang="de-DE" dirty="0"/>
              <a:t>21.03.2024</a:t>
            </a:r>
          </a:p>
        </p:txBody>
      </p:sp>
      <p:sp>
        <p:nvSpPr>
          <p:cNvPr id="50" name="Fußzeilenplatzhalter 3">
            <a:extLst>
              <a:ext uri="{FF2B5EF4-FFF2-40B4-BE49-F238E27FC236}">
                <a16:creationId xmlns:a16="http://schemas.microsoft.com/office/drawing/2014/main" id="{3B1B199A-D03C-4134-93A1-E1FDC1B10904}"/>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127355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2000" y="471600"/>
            <a:ext cx="10972800" cy="612000"/>
          </a:xfrm>
        </p:spPr>
        <p:txBody>
          <a:bodyPr>
            <a:normAutofit/>
          </a:bodyPr>
          <a:lstStyle/>
          <a:p>
            <a:pPr marL="457200" indent="-457200">
              <a:buFont typeface="+mj-lt"/>
              <a:buAutoNum type="arabicPeriod"/>
            </a:pPr>
            <a:r>
              <a:rPr lang="de-DE" sz="2400" dirty="0"/>
              <a:t>Ewigkeitschemikalien – Gekommen um zu bleiben</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2</a:t>
            </a:fld>
            <a:endParaRPr lang="de-DE" dirty="0"/>
          </a:p>
        </p:txBody>
      </p:sp>
      <p:sp>
        <p:nvSpPr>
          <p:cNvPr id="10" name="Textplatzhalter 6">
            <a:extLst>
              <a:ext uri="{FF2B5EF4-FFF2-40B4-BE49-F238E27FC236}">
                <a16:creationId xmlns:a16="http://schemas.microsoft.com/office/drawing/2014/main" id="{D6947EB7-5F27-4435-9DA9-552478F5ACDF}"/>
              </a:ext>
            </a:extLst>
          </p:cNvPr>
          <p:cNvSpPr txBox="1">
            <a:spLocks/>
          </p:cNvSpPr>
          <p:nvPr/>
        </p:nvSpPr>
        <p:spPr>
          <a:xfrm>
            <a:off x="554283" y="1628800"/>
            <a:ext cx="11011425" cy="4824536"/>
          </a:xfrm>
          <a:prstGeom prst="rect">
            <a:avLst/>
          </a:prstGeom>
          <a:ln w="3175">
            <a:noFill/>
          </a:ln>
        </p:spPr>
        <p:txBody>
          <a:bodyPr vert="horz" lIns="0" tIns="0" rIns="0" bIns="0" rtlCol="0">
            <a:normAutofit/>
          </a:bodyPr>
          <a:lstStyle>
            <a:lvl1pPr marL="0" indent="0" algn="l" defTabSz="914400" rtl="0" eaLnBrk="1" latinLnBrk="0" hangingPunct="1">
              <a:lnSpc>
                <a:spcPts val="1500"/>
              </a:lnSpc>
              <a:spcBef>
                <a:spcPts val="0"/>
              </a:spcBef>
              <a:buFont typeface="Arial" pitchFamily="34" charset="0"/>
              <a:buNone/>
              <a:tabLst/>
              <a:defRPr kumimoji="0" lang="de-DE" sz="1200" b="0" i="0" u="none" strike="noStrike" kern="1200" cap="none" spc="0" normalizeH="0" baseline="0" noProof="0">
                <a:ln>
                  <a:noFill/>
                </a:ln>
                <a:solidFill>
                  <a:schemeClr val="accent1"/>
                </a:solidFill>
                <a:effectLst/>
                <a:uLnTx/>
                <a:uFillTx/>
                <a:latin typeface="Calibri" panose="020F0502020204030204" pitchFamily="34" charset="0"/>
                <a:ea typeface="+mn-ea"/>
                <a:cs typeface="+mn-cs"/>
              </a:defRPr>
            </a:lvl1pPr>
            <a:lvl2pPr marL="0" indent="0" algn="l" defTabSz="914400" rtl="0" eaLnBrk="1" latinLnBrk="0" hangingPunct="1">
              <a:lnSpc>
                <a:spcPts val="1500"/>
              </a:lnSpc>
              <a:spcBef>
                <a:spcPts val="0"/>
              </a:spcBef>
              <a:buFontTx/>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2pPr>
            <a:lvl3pPr marL="0" indent="0" algn="l" defTabSz="914400" rtl="0" eaLnBrk="1" latinLnBrk="0" hangingPunct="1">
              <a:lnSpc>
                <a:spcPts val="1500"/>
              </a:lnSpc>
              <a:spcBef>
                <a:spcPts val="0"/>
              </a:spcBef>
              <a:buClr>
                <a:schemeClr val="accent1"/>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3pPr>
            <a:lvl4pPr marL="0" indent="0" algn="l" defTabSz="914400" rtl="0" eaLnBrk="1" latinLnBrk="0" hangingPunct="1">
              <a:lnSpc>
                <a:spcPts val="1500"/>
              </a:lnSpc>
              <a:spcBef>
                <a:spcPts val="0"/>
              </a:spcBef>
              <a:buClr>
                <a:srgbClr val="4B4B4D"/>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4pPr>
            <a:lvl5pPr marL="0" indent="0" algn="l" defTabSz="914400" rtl="0" eaLnBrk="1" latinLnBrk="0" hangingPunct="1">
              <a:lnSpc>
                <a:spcPts val="1500"/>
              </a:lnSpc>
              <a:spcBef>
                <a:spcPts val="0"/>
              </a:spcBef>
              <a:buFont typeface="Symbol" panose="05050102010706020507" pitchFamily="18" charset="2"/>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lnSpc>
                <a:spcPct val="133000"/>
              </a:lnSpc>
              <a:buFont typeface="Arial" panose="020B0604020202020204" pitchFamily="34" charset="0"/>
              <a:buChar char="•"/>
            </a:pPr>
            <a:r>
              <a:rPr lang="de-DE" sz="2000" dirty="0">
                <a:solidFill>
                  <a:schemeClr val="tx1"/>
                </a:solidFill>
              </a:rPr>
              <a:t>Alle PFAS im Anwendungsbereich dieser Beschränkung sind entweder selbst nicht abbaubar oder transformieren zu persistenten s.g. </a:t>
            </a:r>
            <a:r>
              <a:rPr lang="de-DE" sz="2000" dirty="0" err="1">
                <a:solidFill>
                  <a:schemeClr val="tx1"/>
                </a:solidFill>
              </a:rPr>
              <a:t>Arrowhead</a:t>
            </a:r>
            <a:r>
              <a:rPr lang="de-DE" sz="2000" dirty="0">
                <a:solidFill>
                  <a:schemeClr val="tx1"/>
                </a:solidFill>
              </a:rPr>
              <a:t>-Substanzen</a:t>
            </a:r>
          </a:p>
          <a:p>
            <a:pPr marL="174625" indent="-174625">
              <a:lnSpc>
                <a:spcPct val="133000"/>
              </a:lnSpc>
              <a:spcBef>
                <a:spcPts val="1000"/>
              </a:spcBef>
              <a:buFont typeface="Arial" panose="020B0604020202020204" pitchFamily="34" charset="0"/>
              <a:buChar char="•"/>
            </a:pPr>
            <a:r>
              <a:rPr lang="de-DE" sz="2000" dirty="0">
                <a:solidFill>
                  <a:schemeClr val="tx1"/>
                </a:solidFill>
              </a:rPr>
              <a:t>Fluor-Kohlenstoff-Bindung zählt zu den stärksten Einfachbindungen überhaupt </a:t>
            </a:r>
          </a:p>
          <a:p>
            <a:pPr>
              <a:lnSpc>
                <a:spcPct val="133000"/>
              </a:lnSpc>
            </a:pPr>
            <a:r>
              <a:rPr lang="de-DE" sz="2000" dirty="0">
                <a:solidFill>
                  <a:schemeClr val="tx1"/>
                </a:solidFill>
                <a:sym typeface="Wingdings" panose="05000000000000000000" pitchFamily="2" charset="2"/>
              </a:rPr>
              <a:t>	 hohe Persistenz dieser Stoffe</a:t>
            </a:r>
            <a:endParaRPr lang="de-DE" sz="2000" dirty="0">
              <a:solidFill>
                <a:schemeClr val="tx1"/>
              </a:solidFill>
            </a:endParaRPr>
          </a:p>
          <a:p>
            <a:pPr marL="174625" indent="-174625">
              <a:lnSpc>
                <a:spcPct val="133000"/>
              </a:lnSpc>
              <a:spcBef>
                <a:spcPts val="1000"/>
              </a:spcBef>
              <a:buFont typeface="Arial" panose="020B0604020202020204" pitchFamily="34" charset="0"/>
              <a:buChar char="•"/>
            </a:pPr>
            <a:r>
              <a:rPr lang="de-DE" sz="2000" dirty="0">
                <a:solidFill>
                  <a:schemeClr val="tx1"/>
                </a:solidFill>
                <a:sym typeface="Wingdings" panose="05000000000000000000" pitchFamily="2" charset="2"/>
              </a:rPr>
              <a:t>PFAS verbleiben in der Umwelt für Jahrzehnte oder gar Jahrhunderte</a:t>
            </a:r>
            <a:endParaRPr lang="de-DE" sz="2000" dirty="0">
              <a:solidFill>
                <a:schemeClr val="tx1"/>
              </a:solidFill>
            </a:endParaRPr>
          </a:p>
        </p:txBody>
      </p:sp>
      <p:sp>
        <p:nvSpPr>
          <p:cNvPr id="46" name="Textplatzhalter 5">
            <a:extLst>
              <a:ext uri="{FF2B5EF4-FFF2-40B4-BE49-F238E27FC236}">
                <a16:creationId xmlns:a16="http://schemas.microsoft.com/office/drawing/2014/main" id="{E71946D6-B1B7-45F6-90E4-C1338F6C68D5}"/>
              </a:ext>
            </a:extLst>
          </p:cNvPr>
          <p:cNvSpPr>
            <a:spLocks noGrp="1"/>
          </p:cNvSpPr>
          <p:nvPr>
            <p:ph type="body" sz="quarter" idx="13"/>
          </p:nvPr>
        </p:nvSpPr>
        <p:spPr>
          <a:xfrm>
            <a:off x="552001" y="288000"/>
            <a:ext cx="10943167" cy="231224"/>
          </a:xfrm>
        </p:spPr>
        <p:txBody>
          <a:bodyPr/>
          <a:lstStyle/>
          <a:p>
            <a:r>
              <a:rPr lang="de-DE" dirty="0"/>
              <a:t>Warum werden PFAS reguliert?</a:t>
            </a:r>
          </a:p>
        </p:txBody>
      </p:sp>
      <p:sp>
        <p:nvSpPr>
          <p:cNvPr id="8" name="Datumsplatzhalter 2">
            <a:extLst>
              <a:ext uri="{FF2B5EF4-FFF2-40B4-BE49-F238E27FC236}">
                <a16:creationId xmlns:a16="http://schemas.microsoft.com/office/drawing/2014/main" id="{C76868D2-E412-4ECE-BA0B-C3E59075CA42}"/>
              </a:ext>
            </a:extLst>
          </p:cNvPr>
          <p:cNvSpPr>
            <a:spLocks noGrp="1"/>
          </p:cNvSpPr>
          <p:nvPr>
            <p:ph type="dt" sz="half" idx="16"/>
          </p:nvPr>
        </p:nvSpPr>
        <p:spPr>
          <a:xfrm>
            <a:off x="554567" y="6597353"/>
            <a:ext cx="864000" cy="260648"/>
          </a:xfrm>
        </p:spPr>
        <p:txBody>
          <a:bodyPr/>
          <a:lstStyle/>
          <a:p>
            <a:r>
              <a:rPr lang="de-DE" dirty="0"/>
              <a:t>21.03.2024</a:t>
            </a:r>
          </a:p>
        </p:txBody>
      </p:sp>
      <p:sp>
        <p:nvSpPr>
          <p:cNvPr id="9" name="Fußzeilenplatzhalter 3">
            <a:extLst>
              <a:ext uri="{FF2B5EF4-FFF2-40B4-BE49-F238E27FC236}">
                <a16:creationId xmlns:a16="http://schemas.microsoft.com/office/drawing/2014/main" id="{E537F9CC-1FDF-4406-93D4-D249BB8E17F1}"/>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373961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2000" y="471600"/>
            <a:ext cx="10972800" cy="612000"/>
          </a:xfrm>
        </p:spPr>
        <p:txBody>
          <a:bodyPr>
            <a:normAutofit/>
          </a:bodyPr>
          <a:lstStyle/>
          <a:p>
            <a:pPr marL="457200" indent="-457200">
              <a:buFont typeface="+mj-lt"/>
              <a:buAutoNum type="arabicPeriod"/>
            </a:pPr>
            <a:r>
              <a:rPr lang="de-DE" sz="2400" dirty="0"/>
              <a:t>Globales Interesse</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3</a:t>
            </a:fld>
            <a:endParaRPr lang="de-DE" dirty="0"/>
          </a:p>
        </p:txBody>
      </p:sp>
      <p:sp>
        <p:nvSpPr>
          <p:cNvPr id="10" name="Textplatzhalter 6">
            <a:extLst>
              <a:ext uri="{FF2B5EF4-FFF2-40B4-BE49-F238E27FC236}">
                <a16:creationId xmlns:a16="http://schemas.microsoft.com/office/drawing/2014/main" id="{D6947EB7-5F27-4435-9DA9-552478F5ACDF}"/>
              </a:ext>
            </a:extLst>
          </p:cNvPr>
          <p:cNvSpPr txBox="1">
            <a:spLocks/>
          </p:cNvSpPr>
          <p:nvPr/>
        </p:nvSpPr>
        <p:spPr>
          <a:xfrm>
            <a:off x="554283" y="1628800"/>
            <a:ext cx="11011425" cy="4824536"/>
          </a:xfrm>
          <a:prstGeom prst="rect">
            <a:avLst/>
          </a:prstGeom>
          <a:ln w="3175">
            <a:noFill/>
          </a:ln>
        </p:spPr>
        <p:txBody>
          <a:bodyPr vert="horz" lIns="0" tIns="0" rIns="0" bIns="0" rtlCol="0">
            <a:normAutofit/>
          </a:bodyPr>
          <a:lstStyle>
            <a:lvl1pPr marL="0" indent="0" algn="l" defTabSz="914400" rtl="0" eaLnBrk="1" latinLnBrk="0" hangingPunct="1">
              <a:lnSpc>
                <a:spcPts val="1500"/>
              </a:lnSpc>
              <a:spcBef>
                <a:spcPts val="0"/>
              </a:spcBef>
              <a:buFont typeface="Arial" pitchFamily="34" charset="0"/>
              <a:buNone/>
              <a:tabLst/>
              <a:defRPr kumimoji="0" lang="de-DE" sz="1200" b="0" i="0" u="none" strike="noStrike" kern="1200" cap="none" spc="0" normalizeH="0" baseline="0" noProof="0">
                <a:ln>
                  <a:noFill/>
                </a:ln>
                <a:solidFill>
                  <a:schemeClr val="accent1"/>
                </a:solidFill>
                <a:effectLst/>
                <a:uLnTx/>
                <a:uFillTx/>
                <a:latin typeface="Calibri" panose="020F0502020204030204" pitchFamily="34" charset="0"/>
                <a:ea typeface="+mn-ea"/>
                <a:cs typeface="+mn-cs"/>
              </a:defRPr>
            </a:lvl1pPr>
            <a:lvl2pPr marL="0" indent="0" algn="l" defTabSz="914400" rtl="0" eaLnBrk="1" latinLnBrk="0" hangingPunct="1">
              <a:lnSpc>
                <a:spcPts val="1500"/>
              </a:lnSpc>
              <a:spcBef>
                <a:spcPts val="0"/>
              </a:spcBef>
              <a:buFontTx/>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2pPr>
            <a:lvl3pPr marL="0" indent="0" algn="l" defTabSz="914400" rtl="0" eaLnBrk="1" latinLnBrk="0" hangingPunct="1">
              <a:lnSpc>
                <a:spcPts val="1500"/>
              </a:lnSpc>
              <a:spcBef>
                <a:spcPts val="0"/>
              </a:spcBef>
              <a:buClr>
                <a:schemeClr val="accent1"/>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3pPr>
            <a:lvl4pPr marL="0" indent="0" algn="l" defTabSz="914400" rtl="0" eaLnBrk="1" latinLnBrk="0" hangingPunct="1">
              <a:lnSpc>
                <a:spcPts val="1500"/>
              </a:lnSpc>
              <a:spcBef>
                <a:spcPts val="0"/>
              </a:spcBef>
              <a:buClr>
                <a:srgbClr val="4B4B4D"/>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4pPr>
            <a:lvl5pPr marL="0" indent="0" algn="l" defTabSz="914400" rtl="0" eaLnBrk="1" latinLnBrk="0" hangingPunct="1">
              <a:lnSpc>
                <a:spcPts val="1500"/>
              </a:lnSpc>
              <a:spcBef>
                <a:spcPts val="0"/>
              </a:spcBef>
              <a:buFont typeface="Symbol" panose="05050102010706020507" pitchFamily="18" charset="2"/>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lnSpc>
                <a:spcPct val="133000"/>
              </a:lnSpc>
              <a:spcBef>
                <a:spcPts val="600"/>
              </a:spcBef>
              <a:buFont typeface="Arial" panose="020B0604020202020204" pitchFamily="34" charset="0"/>
              <a:buChar char="•"/>
            </a:pPr>
            <a:r>
              <a:rPr lang="de-DE" sz="2000" b="1" dirty="0">
                <a:solidFill>
                  <a:schemeClr val="tx1"/>
                </a:solidFill>
              </a:rPr>
              <a:t>Allgemein stetig steigende Aufmerksamkeit hinsichtlich der Problematik der PFAS-Exposition</a:t>
            </a:r>
          </a:p>
          <a:p>
            <a:pPr marL="358775" indent="-179388">
              <a:lnSpc>
                <a:spcPct val="133000"/>
              </a:lnSpc>
              <a:buFont typeface="Symbol" panose="05050102010706020507" pitchFamily="18" charset="2"/>
              <a:buChar char="-"/>
            </a:pPr>
            <a:r>
              <a:rPr lang="de-DE" sz="2000" dirty="0">
                <a:solidFill>
                  <a:schemeClr val="tx1"/>
                </a:solidFill>
              </a:rPr>
              <a:t>EU-Chemikalienstrategie für Nachhaltigkeit</a:t>
            </a:r>
          </a:p>
          <a:p>
            <a:pPr marL="174625" indent="-174625">
              <a:lnSpc>
                <a:spcPct val="133000"/>
              </a:lnSpc>
              <a:spcBef>
                <a:spcPts val="1000"/>
              </a:spcBef>
              <a:buFont typeface="Arial" panose="020B0604020202020204" pitchFamily="34" charset="0"/>
              <a:buChar char="•"/>
            </a:pPr>
            <a:r>
              <a:rPr lang="de-DE" sz="2000" b="1" dirty="0">
                <a:solidFill>
                  <a:schemeClr val="tx1"/>
                </a:solidFill>
              </a:rPr>
              <a:t>Verwendung von PFAS – auch verbunden mit Umweltkontamination, incl. der Trinkwasserressourcen</a:t>
            </a:r>
          </a:p>
          <a:p>
            <a:pPr marL="174625" indent="-174625">
              <a:lnSpc>
                <a:spcPct val="133000"/>
              </a:lnSpc>
              <a:spcBef>
                <a:spcPts val="1000"/>
              </a:spcBef>
              <a:buFont typeface="Arial" panose="020B0604020202020204" pitchFamily="34" charset="0"/>
              <a:buChar char="•"/>
            </a:pPr>
            <a:r>
              <a:rPr lang="de-DE" sz="2000" b="1" dirty="0">
                <a:solidFill>
                  <a:schemeClr val="tx1"/>
                </a:solidFill>
              </a:rPr>
              <a:t>In EU einige PFAS bereits beschränkt (PFOS, PFOA, C9-C14 PFCAs)</a:t>
            </a:r>
          </a:p>
          <a:p>
            <a:pPr marL="358775" indent="-179388">
              <a:lnSpc>
                <a:spcPct val="133000"/>
              </a:lnSpc>
              <a:buFont typeface="Symbol" panose="05050102010706020507" pitchFamily="18" charset="2"/>
              <a:buChar char="-"/>
            </a:pPr>
            <a:r>
              <a:rPr lang="de-DE" sz="2000" dirty="0">
                <a:solidFill>
                  <a:schemeClr val="tx1"/>
                </a:solidFill>
              </a:rPr>
              <a:t>Aktueller Beschränkungsvorschlag – keine Auswirkung auf bestehende Beschränkungen</a:t>
            </a:r>
          </a:p>
          <a:p>
            <a:pPr marL="358775" indent="-179388">
              <a:lnSpc>
                <a:spcPct val="133000"/>
              </a:lnSpc>
              <a:buFont typeface="Symbol" panose="05050102010706020507" pitchFamily="18" charset="2"/>
              <a:buChar char="-"/>
            </a:pPr>
            <a:r>
              <a:rPr lang="de-DE" sz="2000" dirty="0">
                <a:solidFill>
                  <a:schemeClr val="tx1"/>
                </a:solidFill>
              </a:rPr>
              <a:t>Derzeit laufen Diskussionsprozesse hinsichtlich der Ausgestaltung der Beschränkungen für </a:t>
            </a:r>
            <a:r>
              <a:rPr lang="de-DE" sz="2000" dirty="0" err="1">
                <a:solidFill>
                  <a:schemeClr val="tx1"/>
                </a:solidFill>
              </a:rPr>
              <a:t>PFHxS</a:t>
            </a:r>
            <a:r>
              <a:rPr lang="de-DE" sz="2000" dirty="0">
                <a:solidFill>
                  <a:schemeClr val="tx1"/>
                </a:solidFill>
              </a:rPr>
              <a:t> und PFHxA</a:t>
            </a:r>
          </a:p>
          <a:p>
            <a:pPr marL="174625" indent="-174625">
              <a:lnSpc>
                <a:spcPct val="133000"/>
              </a:lnSpc>
              <a:spcBef>
                <a:spcPts val="1000"/>
              </a:spcBef>
              <a:buFont typeface="Arial" panose="020B0604020202020204" pitchFamily="34" charset="0"/>
              <a:buChar char="•"/>
            </a:pPr>
            <a:r>
              <a:rPr lang="de-DE" sz="2000" b="1" dirty="0">
                <a:solidFill>
                  <a:schemeClr val="tx1"/>
                </a:solidFill>
              </a:rPr>
              <a:t>Mehrere Beschränkungen auch außerhalb der EU</a:t>
            </a:r>
          </a:p>
          <a:p>
            <a:pPr marL="358775" indent="-179388">
              <a:lnSpc>
                <a:spcPct val="133000"/>
              </a:lnSpc>
              <a:buFont typeface="Symbol" panose="05050102010706020507" pitchFamily="18" charset="2"/>
              <a:buChar char="-"/>
            </a:pPr>
            <a:r>
              <a:rPr lang="de-DE" sz="2000" dirty="0">
                <a:solidFill>
                  <a:schemeClr val="tx1"/>
                </a:solidFill>
              </a:rPr>
              <a:t>einige US-Bundesstaten (Kalifornien, Washington, New York, etc.), Kanada, Australien</a:t>
            </a:r>
          </a:p>
        </p:txBody>
      </p:sp>
      <p:sp>
        <p:nvSpPr>
          <p:cNvPr id="7" name="Textfeld 6">
            <a:extLst>
              <a:ext uri="{FF2B5EF4-FFF2-40B4-BE49-F238E27FC236}">
                <a16:creationId xmlns:a16="http://schemas.microsoft.com/office/drawing/2014/main" id="{1C7F85BF-A063-4087-A724-27D5F76AD63A}"/>
              </a:ext>
            </a:extLst>
          </p:cNvPr>
          <p:cNvSpPr txBox="1"/>
          <p:nvPr/>
        </p:nvSpPr>
        <p:spPr>
          <a:xfrm>
            <a:off x="191344" y="6063679"/>
            <a:ext cx="11809312" cy="461665"/>
          </a:xfrm>
          <a:prstGeom prst="rect">
            <a:avLst/>
          </a:prstGeom>
          <a:noFill/>
        </p:spPr>
        <p:txBody>
          <a:bodyPr wrap="square" rtlCol="0">
            <a:spAutoFit/>
          </a:bodyPr>
          <a:lstStyle/>
          <a:p>
            <a:r>
              <a:rPr lang="de-DE" sz="1200" dirty="0">
                <a:solidFill>
                  <a:schemeClr val="bg1">
                    <a:lumMod val="65000"/>
                  </a:schemeClr>
                </a:solidFill>
                <a:latin typeface="+mj-lt"/>
              </a:rPr>
              <a:t>(PFOS – </a:t>
            </a:r>
            <a:r>
              <a:rPr lang="de-DE" sz="1200" dirty="0" err="1">
                <a:solidFill>
                  <a:schemeClr val="bg1">
                    <a:lumMod val="65000"/>
                  </a:schemeClr>
                </a:solidFill>
                <a:latin typeface="+mj-lt"/>
              </a:rPr>
              <a:t>Perfluoroctansulfonsäure</a:t>
            </a:r>
            <a:r>
              <a:rPr lang="de-DE" sz="1200" dirty="0">
                <a:solidFill>
                  <a:schemeClr val="bg1">
                    <a:lumMod val="65000"/>
                  </a:schemeClr>
                </a:solidFill>
                <a:latin typeface="+mj-lt"/>
              </a:rPr>
              <a:t>, PFOA – </a:t>
            </a:r>
            <a:r>
              <a:rPr lang="de-DE" sz="1200" dirty="0" err="1">
                <a:solidFill>
                  <a:schemeClr val="bg1">
                    <a:lumMod val="65000"/>
                  </a:schemeClr>
                </a:solidFill>
                <a:latin typeface="+mj-lt"/>
              </a:rPr>
              <a:t>Perfluoroctansäure</a:t>
            </a:r>
            <a:r>
              <a:rPr lang="de-DE" sz="1200" dirty="0">
                <a:solidFill>
                  <a:schemeClr val="bg1">
                    <a:lumMod val="65000"/>
                  </a:schemeClr>
                </a:solidFill>
                <a:latin typeface="+mj-lt"/>
              </a:rPr>
              <a:t>, C9-C14 PFCAs – </a:t>
            </a:r>
            <a:r>
              <a:rPr lang="de-DE" sz="1200" dirty="0" err="1">
                <a:solidFill>
                  <a:schemeClr val="bg1">
                    <a:lumMod val="65000"/>
                  </a:schemeClr>
                </a:solidFill>
                <a:latin typeface="+mj-lt"/>
              </a:rPr>
              <a:t>Perluorkarbonsäuren</a:t>
            </a:r>
            <a:r>
              <a:rPr lang="de-DE" sz="1200" dirty="0">
                <a:solidFill>
                  <a:schemeClr val="bg1">
                    <a:lumMod val="65000"/>
                  </a:schemeClr>
                </a:solidFill>
                <a:latin typeface="+mj-lt"/>
              </a:rPr>
              <a:t> mit Kettenlängen von 9 – 14 Kohlenstoffatomen, </a:t>
            </a:r>
            <a:r>
              <a:rPr lang="de-DE" sz="1200" dirty="0" err="1">
                <a:solidFill>
                  <a:schemeClr val="bg1">
                    <a:lumMod val="65000"/>
                  </a:schemeClr>
                </a:solidFill>
                <a:latin typeface="+mj-lt"/>
              </a:rPr>
              <a:t>PFHxS</a:t>
            </a:r>
            <a:r>
              <a:rPr lang="de-DE" sz="1200" dirty="0">
                <a:solidFill>
                  <a:schemeClr val="bg1">
                    <a:lumMod val="65000"/>
                  </a:schemeClr>
                </a:solidFill>
                <a:latin typeface="+mj-lt"/>
              </a:rPr>
              <a:t> – </a:t>
            </a:r>
            <a:r>
              <a:rPr lang="de-DE" sz="1200" dirty="0" err="1">
                <a:solidFill>
                  <a:schemeClr val="bg1">
                    <a:lumMod val="65000"/>
                  </a:schemeClr>
                </a:solidFill>
                <a:latin typeface="+mj-lt"/>
              </a:rPr>
              <a:t>Perfluorhexansulfonsäure</a:t>
            </a:r>
            <a:r>
              <a:rPr lang="de-DE" sz="1200" dirty="0">
                <a:solidFill>
                  <a:schemeClr val="bg1">
                    <a:lumMod val="65000"/>
                  </a:schemeClr>
                </a:solidFill>
                <a:latin typeface="+mj-lt"/>
              </a:rPr>
              <a:t>, PFHxA – </a:t>
            </a:r>
            <a:r>
              <a:rPr lang="de-DE" sz="1200" dirty="0" err="1">
                <a:solidFill>
                  <a:schemeClr val="bg1">
                    <a:lumMod val="65000"/>
                  </a:schemeClr>
                </a:solidFill>
                <a:latin typeface="+mj-lt"/>
              </a:rPr>
              <a:t>Perfluorhexansäure</a:t>
            </a:r>
            <a:r>
              <a:rPr lang="de-DE" sz="1200" dirty="0">
                <a:solidFill>
                  <a:schemeClr val="bg1">
                    <a:lumMod val="65000"/>
                  </a:schemeClr>
                </a:solidFill>
                <a:latin typeface="+mj-lt"/>
              </a:rPr>
              <a:t>)</a:t>
            </a:r>
          </a:p>
        </p:txBody>
      </p:sp>
      <p:sp>
        <p:nvSpPr>
          <p:cNvPr id="11" name="Textplatzhalter 5">
            <a:extLst>
              <a:ext uri="{FF2B5EF4-FFF2-40B4-BE49-F238E27FC236}">
                <a16:creationId xmlns:a16="http://schemas.microsoft.com/office/drawing/2014/main" id="{785DD7A9-7E8A-4CC3-814B-31E7CD6514F8}"/>
              </a:ext>
            </a:extLst>
          </p:cNvPr>
          <p:cNvSpPr>
            <a:spLocks noGrp="1"/>
          </p:cNvSpPr>
          <p:nvPr>
            <p:ph type="body" sz="quarter" idx="13"/>
          </p:nvPr>
        </p:nvSpPr>
        <p:spPr>
          <a:xfrm>
            <a:off x="552001" y="288000"/>
            <a:ext cx="10943167" cy="231224"/>
          </a:xfrm>
        </p:spPr>
        <p:txBody>
          <a:bodyPr/>
          <a:lstStyle/>
          <a:p>
            <a:r>
              <a:rPr lang="de-DE" dirty="0"/>
              <a:t>Warum werden PFAS reguliert?</a:t>
            </a:r>
          </a:p>
        </p:txBody>
      </p:sp>
      <p:sp>
        <p:nvSpPr>
          <p:cNvPr id="13" name="Datumsplatzhalter 2">
            <a:extLst>
              <a:ext uri="{FF2B5EF4-FFF2-40B4-BE49-F238E27FC236}">
                <a16:creationId xmlns:a16="http://schemas.microsoft.com/office/drawing/2014/main" id="{AA18B7C0-91B7-4D92-8789-8F3C0B6A97F2}"/>
              </a:ext>
            </a:extLst>
          </p:cNvPr>
          <p:cNvSpPr>
            <a:spLocks noGrp="1"/>
          </p:cNvSpPr>
          <p:nvPr>
            <p:ph type="dt" sz="half" idx="16"/>
          </p:nvPr>
        </p:nvSpPr>
        <p:spPr>
          <a:xfrm>
            <a:off x="554567" y="6597353"/>
            <a:ext cx="864000" cy="260648"/>
          </a:xfrm>
        </p:spPr>
        <p:txBody>
          <a:bodyPr/>
          <a:lstStyle/>
          <a:p>
            <a:r>
              <a:rPr lang="de-DE" dirty="0"/>
              <a:t>21.03.2024</a:t>
            </a:r>
          </a:p>
        </p:txBody>
      </p:sp>
      <p:sp>
        <p:nvSpPr>
          <p:cNvPr id="14" name="Fußzeilenplatzhalter 3">
            <a:extLst>
              <a:ext uri="{FF2B5EF4-FFF2-40B4-BE49-F238E27FC236}">
                <a16:creationId xmlns:a16="http://schemas.microsoft.com/office/drawing/2014/main" id="{0C9568B9-B62C-4042-A127-963F990E2598}"/>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496068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a:extLst>
              <a:ext uri="{FF2B5EF4-FFF2-40B4-BE49-F238E27FC236}">
                <a16:creationId xmlns:a16="http://schemas.microsoft.com/office/drawing/2014/main" id="{66EFFC26-594F-4851-9018-C63663ACBAE4}"/>
              </a:ext>
            </a:extLst>
          </p:cNvPr>
          <p:cNvSpPr txBox="1">
            <a:spLocks noChangeArrowheads="1"/>
          </p:cNvSpPr>
          <p:nvPr/>
        </p:nvSpPr>
        <p:spPr bwMode="auto">
          <a:xfrm>
            <a:off x="263352" y="1293057"/>
            <a:ext cx="3096344" cy="4466631"/>
          </a:xfrm>
          <a:prstGeom prst="rect">
            <a:avLst/>
          </a:prstGeom>
          <a:solidFill>
            <a:srgbClr val="FFFFFF"/>
          </a:solidFill>
          <a:ln w="9525">
            <a:solidFill>
              <a:srgbClr val="000000"/>
            </a:solidFill>
            <a:miter lim="800000"/>
            <a:headEnd/>
            <a:tailEnd/>
          </a:ln>
        </p:spPr>
        <p:txBody>
          <a:bodyPr rot="0" vert="horz" wrap="square" lIns="121920" tIns="60960" rIns="121920" bIns="60960" anchor="t" anchorCtr="0">
            <a:noAutofit/>
          </a:bodyPr>
          <a:lstStyle/>
          <a:p>
            <a:pPr algn="ctr">
              <a:lnSpc>
                <a:spcPct val="115000"/>
              </a:lnSpc>
              <a:buNone/>
            </a:pPr>
            <a:r>
              <a:rPr lang="de-DE" sz="2000" b="1" u="sng" dirty="0">
                <a:latin typeface="+mj-lt"/>
                <a:ea typeface="Calibri" panose="020F0502020204030204" pitchFamily="34" charset="0"/>
                <a:cs typeface="Times New Roman" panose="02020603050405020304" pitchFamily="18" charset="0"/>
              </a:rPr>
              <a:t>Eigenschaften von PFAS</a:t>
            </a:r>
            <a:endParaRPr lang="de-DE" sz="2000" u="sng" dirty="0">
              <a:latin typeface="+mj-lt"/>
              <a:ea typeface="Calibri" panose="020F0502020204030204" pitchFamily="34" charset="0"/>
              <a:cs typeface="Times New Roman" panose="02020603050405020304" pitchFamily="18" charset="0"/>
            </a:endParaRPr>
          </a:p>
          <a:p>
            <a:pPr marL="228594" indent="-228594">
              <a:lnSpc>
                <a:spcPct val="115000"/>
              </a:lnSpc>
              <a:buFont typeface="Arial" panose="020B0604020202020204" pitchFamily="34" charset="0"/>
              <a:buChar char="•"/>
            </a:pPr>
            <a:r>
              <a:rPr lang="de-DE" sz="2000" b="1" dirty="0">
                <a:latin typeface="+mj-lt"/>
                <a:ea typeface="Calibri" panose="020F0502020204030204" pitchFamily="34" charset="0"/>
                <a:cs typeface="Times New Roman" panose="02020603050405020304" pitchFamily="18" charset="0"/>
              </a:rPr>
              <a:t>Extrem hohe Persistenz (</a:t>
            </a:r>
            <a:r>
              <a:rPr lang="de-DE" sz="2000" b="1" dirty="0" err="1">
                <a:latin typeface="+mj-lt"/>
                <a:ea typeface="Calibri" panose="020F0502020204030204" pitchFamily="34" charset="0"/>
                <a:cs typeface="Times New Roman" panose="02020603050405020304" pitchFamily="18" charset="0"/>
              </a:rPr>
              <a:t>vP</a:t>
            </a:r>
            <a:r>
              <a:rPr lang="de-DE" sz="2000" b="1" dirty="0">
                <a:latin typeface="+mj-lt"/>
                <a:ea typeface="Calibri" panose="020F0502020204030204" pitchFamily="34" charset="0"/>
                <a:cs typeface="Times New Roman" panose="02020603050405020304" pitchFamily="18" charset="0"/>
              </a:rPr>
              <a:t> - </a:t>
            </a:r>
            <a:r>
              <a:rPr lang="de-DE" sz="2000" b="1" dirty="0" err="1">
                <a:latin typeface="+mj-lt"/>
                <a:ea typeface="Calibri" panose="020F0502020204030204" pitchFamily="34" charset="0"/>
                <a:cs typeface="Times New Roman" panose="02020603050405020304" pitchFamily="18" charset="0"/>
              </a:rPr>
              <a:t>very</a:t>
            </a:r>
            <a:r>
              <a:rPr lang="de-DE" sz="2000" b="1" dirty="0">
                <a:latin typeface="+mj-lt"/>
                <a:ea typeface="Calibri" panose="020F0502020204030204" pitchFamily="34" charset="0"/>
                <a:cs typeface="Times New Roman" panose="02020603050405020304" pitchFamily="18" charset="0"/>
              </a:rPr>
              <a:t> persistent)</a:t>
            </a:r>
          </a:p>
          <a:p>
            <a:pPr marL="228594" indent="-228594">
              <a:lnSpc>
                <a:spcPct val="115000"/>
              </a:lnSpc>
              <a:buFont typeface="Arial" panose="020B0604020202020204" pitchFamily="34" charset="0"/>
              <a:buChar char="•"/>
            </a:pPr>
            <a:r>
              <a:rPr lang="de-DE" sz="2000" dirty="0">
                <a:latin typeface="+mj-lt"/>
                <a:ea typeface="Calibri" panose="020F0502020204030204" pitchFamily="34" charset="0"/>
                <a:cs typeface="Times New Roman" panose="02020603050405020304" pitchFamily="18" charset="0"/>
              </a:rPr>
              <a:t>Potential zum Ferntransport</a:t>
            </a:r>
          </a:p>
          <a:p>
            <a:pPr marL="228594" indent="-228594">
              <a:lnSpc>
                <a:spcPct val="115000"/>
              </a:lnSpc>
              <a:buFont typeface="Arial" panose="020B0604020202020204" pitchFamily="34" charset="0"/>
              <a:buChar char="•"/>
            </a:pPr>
            <a:r>
              <a:rPr lang="de-DE" sz="2000" dirty="0">
                <a:latin typeface="+mj-lt"/>
                <a:ea typeface="Calibri" panose="020F0502020204030204" pitchFamily="34" charset="0"/>
                <a:cs typeface="Times New Roman" panose="02020603050405020304" pitchFamily="18" charset="0"/>
              </a:rPr>
              <a:t>Mobilität</a:t>
            </a:r>
          </a:p>
          <a:p>
            <a:pPr marL="228594" indent="-228594">
              <a:lnSpc>
                <a:spcPct val="115000"/>
              </a:lnSpc>
              <a:buFont typeface="Arial" panose="020B0604020202020204" pitchFamily="34" charset="0"/>
              <a:buChar char="•"/>
            </a:pPr>
            <a:r>
              <a:rPr lang="de-DE" sz="2000" dirty="0">
                <a:latin typeface="+mj-lt"/>
                <a:ea typeface="Calibri" panose="020F0502020204030204" pitchFamily="34" charset="0"/>
                <a:cs typeface="Times New Roman" panose="02020603050405020304" pitchFamily="18" charset="0"/>
              </a:rPr>
              <a:t>Akkumulation in Pflanzen</a:t>
            </a:r>
          </a:p>
          <a:p>
            <a:pPr marL="228594" indent="-228594">
              <a:lnSpc>
                <a:spcPct val="115000"/>
              </a:lnSpc>
              <a:buFont typeface="Arial" panose="020B0604020202020204" pitchFamily="34" charset="0"/>
              <a:buChar char="•"/>
            </a:pPr>
            <a:r>
              <a:rPr lang="de-DE" sz="2000" dirty="0">
                <a:latin typeface="+mj-lt"/>
                <a:ea typeface="Calibri" panose="020F0502020204030204" pitchFamily="34" charset="0"/>
                <a:cs typeface="Times New Roman" panose="02020603050405020304" pitchFamily="18" charset="0"/>
              </a:rPr>
              <a:t>Potential zur Bioakkumulation</a:t>
            </a:r>
          </a:p>
          <a:p>
            <a:pPr marL="228594" indent="-228594">
              <a:lnSpc>
                <a:spcPct val="115000"/>
              </a:lnSpc>
              <a:buFont typeface="Arial" panose="020B0604020202020204" pitchFamily="34" charset="0"/>
              <a:buChar char="•"/>
            </a:pPr>
            <a:r>
              <a:rPr lang="de-DE" sz="2000" dirty="0">
                <a:latin typeface="+mj-lt"/>
                <a:ea typeface="Calibri" panose="020F0502020204030204" pitchFamily="34" charset="0"/>
                <a:cs typeface="Times New Roman" panose="02020603050405020304" pitchFamily="18" charset="0"/>
              </a:rPr>
              <a:t>(Öko-)Toxizität</a:t>
            </a:r>
          </a:p>
          <a:p>
            <a:pPr marL="228594" indent="-228594">
              <a:lnSpc>
                <a:spcPct val="115000"/>
              </a:lnSpc>
              <a:buFont typeface="Arial" panose="020B0604020202020204" pitchFamily="34" charset="0"/>
              <a:buChar char="•"/>
            </a:pPr>
            <a:r>
              <a:rPr lang="de-DE" sz="2000" dirty="0">
                <a:latin typeface="+mj-lt"/>
                <a:ea typeface="Calibri" panose="020F0502020204030204" pitchFamily="34" charset="0"/>
                <a:cs typeface="Times New Roman" panose="02020603050405020304" pitchFamily="18" charset="0"/>
              </a:rPr>
              <a:t>Hormonelle Wirkungen</a:t>
            </a:r>
          </a:p>
          <a:p>
            <a:pPr>
              <a:lnSpc>
                <a:spcPct val="115000"/>
              </a:lnSpc>
            </a:pPr>
            <a:endParaRPr lang="de-DE" sz="2000" dirty="0">
              <a:latin typeface="+mj-lt"/>
              <a:ea typeface="Calibri" panose="020F0502020204030204" pitchFamily="34" charset="0"/>
              <a:cs typeface="Times New Roman" panose="02020603050405020304" pitchFamily="18" charset="0"/>
            </a:endParaRPr>
          </a:p>
        </p:txBody>
      </p:sp>
      <p:sp>
        <p:nvSpPr>
          <p:cNvPr id="2" name="Titel 1"/>
          <p:cNvSpPr>
            <a:spLocks noGrp="1"/>
          </p:cNvSpPr>
          <p:nvPr>
            <p:ph type="title"/>
          </p:nvPr>
        </p:nvSpPr>
        <p:spPr>
          <a:xfrm>
            <a:off x="556884" y="430029"/>
            <a:ext cx="10972800" cy="612000"/>
          </a:xfrm>
        </p:spPr>
        <p:txBody>
          <a:bodyPr>
            <a:normAutofit/>
          </a:bodyPr>
          <a:lstStyle/>
          <a:p>
            <a:pPr marL="457200" indent="-457200">
              <a:buFont typeface="+mj-lt"/>
              <a:buAutoNum type="arabicPeriod" startAt="2"/>
            </a:pPr>
            <a:r>
              <a:rPr lang="de-DE" sz="2400" dirty="0"/>
              <a:t>Gefährdungsbeurteilung - Überblick</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4</a:t>
            </a:fld>
            <a:endParaRPr lang="de-DE" dirty="0"/>
          </a:p>
        </p:txBody>
      </p:sp>
      <p:sp>
        <p:nvSpPr>
          <p:cNvPr id="17" name="Text Box 2">
            <a:extLst>
              <a:ext uri="{FF2B5EF4-FFF2-40B4-BE49-F238E27FC236}">
                <a16:creationId xmlns:a16="http://schemas.microsoft.com/office/drawing/2014/main" id="{802191E3-BF88-42BC-B95B-E672A25E84D3}"/>
              </a:ext>
            </a:extLst>
          </p:cNvPr>
          <p:cNvSpPr txBox="1">
            <a:spLocks noChangeArrowheads="1"/>
          </p:cNvSpPr>
          <p:nvPr/>
        </p:nvSpPr>
        <p:spPr bwMode="auto">
          <a:xfrm>
            <a:off x="4439816" y="1268761"/>
            <a:ext cx="7632848" cy="4490928"/>
          </a:xfrm>
          <a:prstGeom prst="rect">
            <a:avLst/>
          </a:prstGeom>
          <a:solidFill>
            <a:srgbClr val="FFFFFF"/>
          </a:solidFill>
          <a:ln w="9525">
            <a:solidFill>
              <a:srgbClr val="000000"/>
            </a:solidFill>
            <a:miter lim="800000"/>
            <a:headEnd/>
            <a:tailEnd/>
          </a:ln>
        </p:spPr>
        <p:txBody>
          <a:bodyPr rot="0" vert="horz" wrap="square" lIns="121920" tIns="60960" rIns="121920" bIns="60960" anchor="t" anchorCtr="0">
            <a:noAutofit/>
          </a:bodyPr>
          <a:lstStyle/>
          <a:p>
            <a:pPr algn="ctr">
              <a:lnSpc>
                <a:spcPct val="115000"/>
              </a:lnSpc>
              <a:buNone/>
            </a:pPr>
            <a:r>
              <a:rPr lang="de-DE" sz="2000" b="1" u="sng" dirty="0">
                <a:latin typeface="+mj-lt"/>
                <a:ea typeface="Calibri" panose="020F0502020204030204" pitchFamily="34" charset="0"/>
                <a:cs typeface="Times New Roman" panose="02020603050405020304" pitchFamily="18" charset="0"/>
              </a:rPr>
              <a:t>Besorgnis ergibt sich aus der Kombination der verschiedenen Eigenschaften:</a:t>
            </a:r>
          </a:p>
          <a:p>
            <a:pPr marL="228594" indent="-228594">
              <a:lnSpc>
                <a:spcPct val="120000"/>
              </a:lnSpc>
              <a:buFont typeface="Arial" panose="020B0604020202020204" pitchFamily="34" charset="0"/>
              <a:buChar char="•"/>
            </a:pPr>
            <a:r>
              <a:rPr lang="de-DE" dirty="0">
                <a:latin typeface="+mj-lt"/>
                <a:cs typeface="Times New Roman" panose="02020603050405020304" pitchFamily="18" charset="0"/>
              </a:rPr>
              <a:t>Ubiquitäre, ständig anwachsende und irreversible Exposition von Mensch und Umwelt;</a:t>
            </a:r>
          </a:p>
          <a:p>
            <a:pPr marL="228594" indent="-228594">
              <a:lnSpc>
                <a:spcPct val="120000"/>
              </a:lnSpc>
              <a:buFont typeface="Arial" panose="020B0604020202020204" pitchFamily="34" charset="0"/>
              <a:buChar char="•"/>
            </a:pPr>
            <a:r>
              <a:rPr lang="de-DE" dirty="0">
                <a:latin typeface="+mj-lt"/>
                <a:ea typeface="Calibri" panose="020F0502020204030204" pitchFamily="34" charset="0"/>
                <a:cs typeface="Times New Roman" panose="02020603050405020304" pitchFamily="18" charset="0"/>
              </a:rPr>
              <a:t>Hohes Expositionspotential für den Mensch und Tier über Futter- und  Lebensmittel und Trinkwasser;</a:t>
            </a:r>
          </a:p>
          <a:p>
            <a:pPr marL="228594" indent="-228594">
              <a:lnSpc>
                <a:spcPct val="120000"/>
              </a:lnSpc>
              <a:buFont typeface="Arial" panose="020B0604020202020204" pitchFamily="34" charset="0"/>
              <a:buChar char="•"/>
            </a:pPr>
            <a:r>
              <a:rPr lang="de-DE" dirty="0">
                <a:latin typeface="+mj-lt"/>
                <a:ea typeface="Calibri" panose="020F0502020204030204" pitchFamily="34" charset="0"/>
                <a:cs typeface="Times New Roman" panose="02020603050405020304" pitchFamily="18" charset="0"/>
              </a:rPr>
              <a:t>Potential für negative Effekte über Generationen hinweg und zeitverzögertes Auftreten der Effekte; </a:t>
            </a:r>
          </a:p>
          <a:p>
            <a:pPr marL="228594" indent="-228594">
              <a:lnSpc>
                <a:spcPct val="120000"/>
              </a:lnSpc>
              <a:buFont typeface="Arial" panose="020B0604020202020204" pitchFamily="34" charset="0"/>
              <a:buChar char="•"/>
            </a:pPr>
            <a:r>
              <a:rPr lang="de-DE" dirty="0">
                <a:latin typeface="+mj-lt"/>
                <a:ea typeface="Calibri" panose="020F0502020204030204" pitchFamily="34" charset="0"/>
                <a:cs typeface="Times New Roman" panose="02020603050405020304" pitchFamily="18" charset="0"/>
              </a:rPr>
              <a:t>Potential für ernsthafte Wirkungen, die durch bisherigen Standardtests nicht abgedeckt werden;</a:t>
            </a:r>
          </a:p>
          <a:p>
            <a:pPr marL="228594" indent="-228594">
              <a:lnSpc>
                <a:spcPct val="120000"/>
              </a:lnSpc>
              <a:buFont typeface="Arial" panose="020B0604020202020204" pitchFamily="34" charset="0"/>
              <a:buChar char="•"/>
            </a:pPr>
            <a:r>
              <a:rPr lang="de-DE" dirty="0">
                <a:latin typeface="+mj-lt"/>
                <a:ea typeface="Calibri" panose="020F0502020204030204" pitchFamily="34" charset="0"/>
                <a:cs typeface="Times New Roman" panose="02020603050405020304" pitchFamily="18" charset="0"/>
              </a:rPr>
              <a:t>Abschätzung von zukünftigen Expositionen und sichere Verwendung unklar;</a:t>
            </a:r>
          </a:p>
          <a:p>
            <a:pPr marL="228594" indent="-228594">
              <a:lnSpc>
                <a:spcPct val="120000"/>
              </a:lnSpc>
              <a:buFont typeface="Arial" panose="020B0604020202020204" pitchFamily="34" charset="0"/>
              <a:buChar char="•"/>
            </a:pPr>
            <a:r>
              <a:rPr lang="de-DE" dirty="0">
                <a:latin typeface="+mj-lt"/>
                <a:ea typeface="Calibri" panose="020F0502020204030204" pitchFamily="34" charset="0"/>
                <a:cs typeface="Times New Roman" panose="02020603050405020304" pitchFamily="18" charset="0"/>
              </a:rPr>
              <a:t>Treibhauspotential</a:t>
            </a:r>
            <a:r>
              <a:rPr lang="de-DE" dirty="0">
                <a:ea typeface="Calibri" panose="020F0502020204030204" pitchFamily="34" charset="0"/>
                <a:cs typeface="Times New Roman" panose="02020603050405020304" pitchFamily="18" charset="0"/>
              </a:rPr>
              <a:t> </a:t>
            </a:r>
          </a:p>
        </p:txBody>
      </p:sp>
      <p:sp>
        <p:nvSpPr>
          <p:cNvPr id="18" name="Arrow: Striped Right 8">
            <a:extLst>
              <a:ext uri="{FF2B5EF4-FFF2-40B4-BE49-F238E27FC236}">
                <a16:creationId xmlns:a16="http://schemas.microsoft.com/office/drawing/2014/main" id="{1AA0E142-887D-4A38-A2DB-2E1C401E426C}"/>
              </a:ext>
            </a:extLst>
          </p:cNvPr>
          <p:cNvSpPr/>
          <p:nvPr/>
        </p:nvSpPr>
        <p:spPr>
          <a:xfrm>
            <a:off x="3376315" y="1735769"/>
            <a:ext cx="1207517" cy="39985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2400"/>
          </a:p>
        </p:txBody>
      </p:sp>
      <p:sp>
        <p:nvSpPr>
          <p:cNvPr id="12" name="Textplatzhalter 5">
            <a:extLst>
              <a:ext uri="{FF2B5EF4-FFF2-40B4-BE49-F238E27FC236}">
                <a16:creationId xmlns:a16="http://schemas.microsoft.com/office/drawing/2014/main" id="{45D3FFDB-3C89-4DC0-BA30-8FFD1111679C}"/>
              </a:ext>
            </a:extLst>
          </p:cNvPr>
          <p:cNvSpPr>
            <a:spLocks noGrp="1"/>
          </p:cNvSpPr>
          <p:nvPr>
            <p:ph type="body" sz="quarter" idx="13"/>
          </p:nvPr>
        </p:nvSpPr>
        <p:spPr>
          <a:xfrm>
            <a:off x="552001" y="288000"/>
            <a:ext cx="10943167" cy="231224"/>
          </a:xfrm>
        </p:spPr>
        <p:txBody>
          <a:bodyPr/>
          <a:lstStyle/>
          <a:p>
            <a:r>
              <a:rPr lang="de-DE" dirty="0"/>
              <a:t>Warum werden PFAS reguliert?</a:t>
            </a:r>
          </a:p>
        </p:txBody>
      </p:sp>
      <p:sp>
        <p:nvSpPr>
          <p:cNvPr id="10" name="Textplatzhalter 6">
            <a:extLst>
              <a:ext uri="{FF2B5EF4-FFF2-40B4-BE49-F238E27FC236}">
                <a16:creationId xmlns:a16="http://schemas.microsoft.com/office/drawing/2014/main" id="{E593F9AE-5AA8-41C7-BF53-E149AFA56AC2}"/>
              </a:ext>
            </a:extLst>
          </p:cNvPr>
          <p:cNvSpPr txBox="1">
            <a:spLocks/>
          </p:cNvSpPr>
          <p:nvPr/>
        </p:nvSpPr>
        <p:spPr>
          <a:xfrm>
            <a:off x="413167" y="5975715"/>
            <a:ext cx="11011425" cy="549629"/>
          </a:xfrm>
          <a:prstGeom prst="rect">
            <a:avLst/>
          </a:prstGeom>
          <a:ln w="3175">
            <a:noFill/>
          </a:ln>
        </p:spPr>
        <p:txBody>
          <a:bodyPr vert="horz" lIns="0" tIns="0" rIns="0" bIns="0" rtlCol="0">
            <a:normAutofit/>
          </a:bodyPr>
          <a:lstStyle>
            <a:lvl1pPr marL="0" indent="0" algn="l" defTabSz="914400" rtl="0" eaLnBrk="1" latinLnBrk="0" hangingPunct="1">
              <a:lnSpc>
                <a:spcPts val="1500"/>
              </a:lnSpc>
              <a:spcBef>
                <a:spcPts val="0"/>
              </a:spcBef>
              <a:buFont typeface="Arial" pitchFamily="34" charset="0"/>
              <a:buNone/>
              <a:tabLst/>
              <a:defRPr kumimoji="0" lang="de-DE" sz="1200" b="0" i="0" u="none" strike="noStrike" kern="1200" cap="none" spc="0" normalizeH="0" baseline="0" noProof="0">
                <a:ln>
                  <a:noFill/>
                </a:ln>
                <a:solidFill>
                  <a:schemeClr val="accent1"/>
                </a:solidFill>
                <a:effectLst/>
                <a:uLnTx/>
                <a:uFillTx/>
                <a:latin typeface="Calibri" panose="020F0502020204030204" pitchFamily="34" charset="0"/>
                <a:ea typeface="+mn-ea"/>
                <a:cs typeface="+mn-cs"/>
              </a:defRPr>
            </a:lvl1pPr>
            <a:lvl2pPr marL="0" indent="0" algn="l" defTabSz="914400" rtl="0" eaLnBrk="1" latinLnBrk="0" hangingPunct="1">
              <a:lnSpc>
                <a:spcPts val="1500"/>
              </a:lnSpc>
              <a:spcBef>
                <a:spcPts val="0"/>
              </a:spcBef>
              <a:buFontTx/>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2pPr>
            <a:lvl3pPr marL="0" indent="0" algn="l" defTabSz="914400" rtl="0" eaLnBrk="1" latinLnBrk="0" hangingPunct="1">
              <a:lnSpc>
                <a:spcPts val="1500"/>
              </a:lnSpc>
              <a:spcBef>
                <a:spcPts val="0"/>
              </a:spcBef>
              <a:buClr>
                <a:schemeClr val="accent1"/>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3pPr>
            <a:lvl4pPr marL="0" indent="0" algn="l" defTabSz="914400" rtl="0" eaLnBrk="1" latinLnBrk="0" hangingPunct="1">
              <a:lnSpc>
                <a:spcPts val="1500"/>
              </a:lnSpc>
              <a:spcBef>
                <a:spcPts val="0"/>
              </a:spcBef>
              <a:buClr>
                <a:srgbClr val="4B4B4D"/>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4pPr>
            <a:lvl5pPr marL="0" indent="0" algn="l" defTabSz="914400" rtl="0" eaLnBrk="1" latinLnBrk="0" hangingPunct="1">
              <a:lnSpc>
                <a:spcPts val="1500"/>
              </a:lnSpc>
              <a:spcBef>
                <a:spcPts val="0"/>
              </a:spcBef>
              <a:buFont typeface="Symbol" panose="05050102010706020507" pitchFamily="18" charset="2"/>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3000"/>
              </a:lnSpc>
            </a:pPr>
            <a:r>
              <a:rPr lang="de-DE" sz="2000" dirty="0">
                <a:solidFill>
                  <a:schemeClr val="tx1"/>
                </a:solidFill>
                <a:sym typeface="Wingdings" panose="05000000000000000000" pitchFamily="2" charset="2"/>
              </a:rPr>
              <a:t>	 Konventionelle quantitative Risikobewertung nicht ausreichend verlässlich oder praktikabel</a:t>
            </a:r>
            <a:endParaRPr lang="de-DE" sz="2000" dirty="0">
              <a:solidFill>
                <a:schemeClr val="tx1"/>
              </a:solidFill>
            </a:endParaRPr>
          </a:p>
        </p:txBody>
      </p:sp>
      <p:sp>
        <p:nvSpPr>
          <p:cNvPr id="14" name="Datumsplatzhalter 2">
            <a:extLst>
              <a:ext uri="{FF2B5EF4-FFF2-40B4-BE49-F238E27FC236}">
                <a16:creationId xmlns:a16="http://schemas.microsoft.com/office/drawing/2014/main" id="{4A057100-818E-4ECD-BF9C-1702CA6F1877}"/>
              </a:ext>
            </a:extLst>
          </p:cNvPr>
          <p:cNvSpPr>
            <a:spLocks noGrp="1"/>
          </p:cNvSpPr>
          <p:nvPr>
            <p:ph type="dt" sz="half" idx="16"/>
          </p:nvPr>
        </p:nvSpPr>
        <p:spPr>
          <a:xfrm>
            <a:off x="554567" y="6597353"/>
            <a:ext cx="864000" cy="260648"/>
          </a:xfrm>
        </p:spPr>
        <p:txBody>
          <a:bodyPr/>
          <a:lstStyle/>
          <a:p>
            <a:r>
              <a:rPr lang="de-DE" dirty="0"/>
              <a:t>21.03.2024</a:t>
            </a:r>
          </a:p>
        </p:txBody>
      </p:sp>
      <p:sp>
        <p:nvSpPr>
          <p:cNvPr id="15" name="Fußzeilenplatzhalter 3">
            <a:extLst>
              <a:ext uri="{FF2B5EF4-FFF2-40B4-BE49-F238E27FC236}">
                <a16:creationId xmlns:a16="http://schemas.microsoft.com/office/drawing/2014/main" id="{F2E642C0-E341-44C0-88ED-EA41E3BFEE2D}"/>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230383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884" y="430029"/>
            <a:ext cx="10972800" cy="612000"/>
          </a:xfrm>
        </p:spPr>
        <p:txBody>
          <a:bodyPr>
            <a:normAutofit/>
          </a:bodyPr>
          <a:lstStyle/>
          <a:p>
            <a:pPr marL="457200" indent="-457200">
              <a:buFont typeface="+mj-lt"/>
              <a:buAutoNum type="arabicPeriod" startAt="2"/>
            </a:pPr>
            <a:r>
              <a:rPr lang="de-DE" sz="2400" dirty="0"/>
              <a:t>Gefährdungsbeurteilung - Gruppenansatz</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5</a:t>
            </a:fld>
            <a:endParaRPr lang="de-DE" dirty="0"/>
          </a:p>
        </p:txBody>
      </p:sp>
      <p:sp>
        <p:nvSpPr>
          <p:cNvPr id="10" name="Textplatzhalter 6">
            <a:extLst>
              <a:ext uri="{FF2B5EF4-FFF2-40B4-BE49-F238E27FC236}">
                <a16:creationId xmlns:a16="http://schemas.microsoft.com/office/drawing/2014/main" id="{443B8E8F-C668-4E98-A26A-362F472D85FE}"/>
              </a:ext>
            </a:extLst>
          </p:cNvPr>
          <p:cNvSpPr txBox="1">
            <a:spLocks/>
          </p:cNvSpPr>
          <p:nvPr/>
        </p:nvSpPr>
        <p:spPr>
          <a:xfrm>
            <a:off x="554283" y="1628800"/>
            <a:ext cx="11011425" cy="4824536"/>
          </a:xfrm>
          <a:prstGeom prst="rect">
            <a:avLst/>
          </a:prstGeom>
          <a:ln w="3175">
            <a:noFill/>
          </a:ln>
        </p:spPr>
        <p:txBody>
          <a:bodyPr vert="horz" lIns="0" tIns="0" rIns="0" bIns="0" rtlCol="0">
            <a:normAutofit/>
          </a:bodyPr>
          <a:lstStyle>
            <a:lvl1pPr marL="0" indent="0" algn="l" defTabSz="914400" rtl="0" eaLnBrk="1" latinLnBrk="0" hangingPunct="1">
              <a:lnSpc>
                <a:spcPts val="1500"/>
              </a:lnSpc>
              <a:spcBef>
                <a:spcPts val="0"/>
              </a:spcBef>
              <a:buFont typeface="Arial" pitchFamily="34" charset="0"/>
              <a:buNone/>
              <a:tabLst/>
              <a:defRPr kumimoji="0" lang="de-DE" sz="1200" b="0" i="0" u="none" strike="noStrike" kern="1200" cap="none" spc="0" normalizeH="0" baseline="0" noProof="0">
                <a:ln>
                  <a:noFill/>
                </a:ln>
                <a:solidFill>
                  <a:schemeClr val="accent1"/>
                </a:solidFill>
                <a:effectLst/>
                <a:uLnTx/>
                <a:uFillTx/>
                <a:latin typeface="Calibri" panose="020F0502020204030204" pitchFamily="34" charset="0"/>
                <a:ea typeface="+mn-ea"/>
                <a:cs typeface="+mn-cs"/>
              </a:defRPr>
            </a:lvl1pPr>
            <a:lvl2pPr marL="0" indent="0" algn="l" defTabSz="914400" rtl="0" eaLnBrk="1" latinLnBrk="0" hangingPunct="1">
              <a:lnSpc>
                <a:spcPts val="1500"/>
              </a:lnSpc>
              <a:spcBef>
                <a:spcPts val="0"/>
              </a:spcBef>
              <a:buFontTx/>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2pPr>
            <a:lvl3pPr marL="0" indent="0" algn="l" defTabSz="914400" rtl="0" eaLnBrk="1" latinLnBrk="0" hangingPunct="1">
              <a:lnSpc>
                <a:spcPts val="1500"/>
              </a:lnSpc>
              <a:spcBef>
                <a:spcPts val="0"/>
              </a:spcBef>
              <a:buClr>
                <a:schemeClr val="accent1"/>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3pPr>
            <a:lvl4pPr marL="0" indent="0" algn="l" defTabSz="914400" rtl="0" eaLnBrk="1" latinLnBrk="0" hangingPunct="1">
              <a:lnSpc>
                <a:spcPts val="1500"/>
              </a:lnSpc>
              <a:spcBef>
                <a:spcPts val="0"/>
              </a:spcBef>
              <a:buClr>
                <a:srgbClr val="4B4B4D"/>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4pPr>
            <a:lvl5pPr marL="0" indent="0" algn="l" defTabSz="914400" rtl="0" eaLnBrk="1" latinLnBrk="0" hangingPunct="1">
              <a:lnSpc>
                <a:spcPts val="1500"/>
              </a:lnSpc>
              <a:spcBef>
                <a:spcPts val="0"/>
              </a:spcBef>
              <a:buFont typeface="Symbol" panose="05050102010706020507" pitchFamily="18" charset="2"/>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lnSpc>
                <a:spcPct val="133000"/>
              </a:lnSpc>
              <a:spcBef>
                <a:spcPts val="600"/>
              </a:spcBef>
              <a:buFont typeface="Arial" panose="020B0604020202020204" pitchFamily="34" charset="0"/>
              <a:buChar char="•"/>
            </a:pPr>
            <a:r>
              <a:rPr lang="de-DE" sz="2000" b="1" dirty="0">
                <a:solidFill>
                  <a:schemeClr val="tx1"/>
                </a:solidFill>
              </a:rPr>
              <a:t>Gruppenansatz auf der Grundlage von zwei Aspekten:</a:t>
            </a:r>
          </a:p>
          <a:p>
            <a:pPr marL="358775" indent="-179388">
              <a:lnSpc>
                <a:spcPct val="133000"/>
              </a:lnSpc>
              <a:buFont typeface="Symbol" panose="05050102010706020507" pitchFamily="18" charset="2"/>
              <a:buChar char="-"/>
            </a:pPr>
            <a:r>
              <a:rPr lang="de-DE" sz="2000" dirty="0">
                <a:solidFill>
                  <a:schemeClr val="tx1"/>
                </a:solidFill>
              </a:rPr>
              <a:t>Alle Stoffe haben die gleiche chemische Grundstruktur.</a:t>
            </a:r>
          </a:p>
          <a:p>
            <a:pPr marL="358775" indent="-179388">
              <a:lnSpc>
                <a:spcPct val="133000"/>
              </a:lnSpc>
              <a:buFont typeface="Symbol" panose="05050102010706020507" pitchFamily="18" charset="2"/>
              <a:buChar char="-"/>
            </a:pPr>
            <a:r>
              <a:rPr lang="de-DE" sz="2000" dirty="0">
                <a:solidFill>
                  <a:schemeClr val="tx1"/>
                </a:solidFill>
              </a:rPr>
              <a:t>Die Stoffe selbst oder deren Transformationsprodukte besitzen eine sehr hohe Persistenz.</a:t>
            </a:r>
          </a:p>
          <a:p>
            <a:pPr marL="174625" indent="-174625">
              <a:lnSpc>
                <a:spcPct val="133000"/>
              </a:lnSpc>
              <a:buFont typeface="Arial" panose="020B0604020202020204" pitchFamily="34" charset="0"/>
              <a:buChar char="•"/>
            </a:pPr>
            <a:endParaRPr lang="de-DE" sz="1000" dirty="0">
              <a:solidFill>
                <a:schemeClr val="tx1"/>
              </a:solidFill>
            </a:endParaRPr>
          </a:p>
          <a:p>
            <a:pPr marL="808038" indent="-179388">
              <a:lnSpc>
                <a:spcPct val="133000"/>
              </a:lnSpc>
              <a:buFont typeface="Symbol" panose="05050102010706020507" pitchFamily="18" charset="2"/>
              <a:buChar char="-"/>
            </a:pPr>
            <a:r>
              <a:rPr lang="de-DE" sz="2000" dirty="0">
                <a:solidFill>
                  <a:schemeClr val="tx1"/>
                </a:solidFill>
              </a:rPr>
              <a:t>Ähnliche Gefährdungen und Risiken abgedeckt </a:t>
            </a:r>
          </a:p>
          <a:p>
            <a:pPr marL="808038" indent="-179388">
              <a:lnSpc>
                <a:spcPct val="133000"/>
              </a:lnSpc>
              <a:buFont typeface="Symbol" panose="05050102010706020507" pitchFamily="18" charset="2"/>
              <a:buChar char="-"/>
            </a:pPr>
            <a:r>
              <a:rPr lang="de-DE" sz="2000" dirty="0">
                <a:solidFill>
                  <a:schemeClr val="tx1"/>
                </a:solidFill>
              </a:rPr>
              <a:t>Ansatz als Grundlage für Risikominderungsmaßnahmen durch viele Wissenschaftler anerkannt:                           z.B. Cousins et al. (2020), </a:t>
            </a:r>
            <a:r>
              <a:rPr lang="de-DE" sz="2000" dirty="0" err="1">
                <a:solidFill>
                  <a:schemeClr val="tx1"/>
                </a:solidFill>
              </a:rPr>
              <a:t>Scheringer</a:t>
            </a:r>
            <a:r>
              <a:rPr lang="de-DE" sz="2000" dirty="0">
                <a:solidFill>
                  <a:schemeClr val="tx1"/>
                </a:solidFill>
              </a:rPr>
              <a:t> et al. (2022)​</a:t>
            </a:r>
          </a:p>
          <a:p>
            <a:pPr marL="808038" indent="-179388">
              <a:lnSpc>
                <a:spcPct val="133000"/>
              </a:lnSpc>
              <a:buFont typeface="Symbol" panose="05050102010706020507" pitchFamily="18" charset="2"/>
              <a:buChar char="-"/>
            </a:pPr>
            <a:r>
              <a:rPr lang="de-DE" sz="2000" dirty="0">
                <a:solidFill>
                  <a:schemeClr val="tx1"/>
                </a:solidFill>
              </a:rPr>
              <a:t>Ansatz gerechtfertigt, um ungewollte Substitution von Stoffen zu vermeiden​</a:t>
            </a:r>
          </a:p>
          <a:p>
            <a:pPr marL="808038" indent="-179388">
              <a:lnSpc>
                <a:spcPct val="133000"/>
              </a:lnSpc>
              <a:buFont typeface="Symbol" panose="05050102010706020507" pitchFamily="18" charset="2"/>
              <a:buChar char="-"/>
            </a:pPr>
            <a:r>
              <a:rPr lang="de-DE" sz="2000" dirty="0">
                <a:solidFill>
                  <a:schemeClr val="tx1"/>
                </a:solidFill>
              </a:rPr>
              <a:t>Vermeidung zukünftiger Expositionen durch PFAS, die derzeit noch nicht verwendet werden</a:t>
            </a:r>
          </a:p>
        </p:txBody>
      </p:sp>
      <p:sp>
        <p:nvSpPr>
          <p:cNvPr id="13" name="Textplatzhalter 5">
            <a:extLst>
              <a:ext uri="{FF2B5EF4-FFF2-40B4-BE49-F238E27FC236}">
                <a16:creationId xmlns:a16="http://schemas.microsoft.com/office/drawing/2014/main" id="{E29C0C13-0F0E-4BD9-95CC-73051379E7C3}"/>
              </a:ext>
            </a:extLst>
          </p:cNvPr>
          <p:cNvSpPr>
            <a:spLocks noGrp="1"/>
          </p:cNvSpPr>
          <p:nvPr>
            <p:ph type="body" sz="quarter" idx="13"/>
          </p:nvPr>
        </p:nvSpPr>
        <p:spPr>
          <a:xfrm>
            <a:off x="552001" y="288000"/>
            <a:ext cx="10943167" cy="231224"/>
          </a:xfrm>
        </p:spPr>
        <p:txBody>
          <a:bodyPr/>
          <a:lstStyle/>
          <a:p>
            <a:r>
              <a:rPr lang="de-DE" dirty="0"/>
              <a:t>Warum werden PFAS reguliert?</a:t>
            </a:r>
          </a:p>
        </p:txBody>
      </p:sp>
      <p:sp>
        <p:nvSpPr>
          <p:cNvPr id="11" name="Datumsplatzhalter 2">
            <a:extLst>
              <a:ext uri="{FF2B5EF4-FFF2-40B4-BE49-F238E27FC236}">
                <a16:creationId xmlns:a16="http://schemas.microsoft.com/office/drawing/2014/main" id="{847DEDF8-0260-446C-8B2F-A99BA16E5F55}"/>
              </a:ext>
            </a:extLst>
          </p:cNvPr>
          <p:cNvSpPr>
            <a:spLocks noGrp="1"/>
          </p:cNvSpPr>
          <p:nvPr>
            <p:ph type="dt" sz="half" idx="16"/>
          </p:nvPr>
        </p:nvSpPr>
        <p:spPr>
          <a:xfrm>
            <a:off x="554567" y="6597353"/>
            <a:ext cx="864000" cy="260648"/>
          </a:xfrm>
        </p:spPr>
        <p:txBody>
          <a:bodyPr/>
          <a:lstStyle/>
          <a:p>
            <a:r>
              <a:rPr lang="de-DE" dirty="0"/>
              <a:t>21.03.2024</a:t>
            </a:r>
          </a:p>
        </p:txBody>
      </p:sp>
      <p:sp>
        <p:nvSpPr>
          <p:cNvPr id="12" name="Fußzeilenplatzhalter 3">
            <a:extLst>
              <a:ext uri="{FF2B5EF4-FFF2-40B4-BE49-F238E27FC236}">
                <a16:creationId xmlns:a16="http://schemas.microsoft.com/office/drawing/2014/main" id="{064389A9-9822-4AD5-8F9D-8B5F53B51955}"/>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13773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884" y="430029"/>
            <a:ext cx="10972800" cy="612000"/>
          </a:xfrm>
        </p:spPr>
        <p:txBody>
          <a:bodyPr>
            <a:normAutofit/>
          </a:bodyPr>
          <a:lstStyle/>
          <a:p>
            <a:pPr marL="457200" indent="-457200">
              <a:buFont typeface="+mj-lt"/>
              <a:buAutoNum type="arabicPeriod" startAt="2"/>
            </a:pPr>
            <a:r>
              <a:rPr lang="de-DE" sz="2400" dirty="0"/>
              <a:t>Gefährdungsbeurteilung - Gruppenansatz</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6</a:t>
            </a:fld>
            <a:endParaRPr lang="de-DE" dirty="0"/>
          </a:p>
        </p:txBody>
      </p:sp>
      <p:sp>
        <p:nvSpPr>
          <p:cNvPr id="10" name="Textplatzhalter 6">
            <a:extLst>
              <a:ext uri="{FF2B5EF4-FFF2-40B4-BE49-F238E27FC236}">
                <a16:creationId xmlns:a16="http://schemas.microsoft.com/office/drawing/2014/main" id="{443B8E8F-C668-4E98-A26A-362F472D85FE}"/>
              </a:ext>
            </a:extLst>
          </p:cNvPr>
          <p:cNvSpPr txBox="1">
            <a:spLocks/>
          </p:cNvSpPr>
          <p:nvPr/>
        </p:nvSpPr>
        <p:spPr>
          <a:xfrm>
            <a:off x="554283" y="1628800"/>
            <a:ext cx="11011425" cy="4824536"/>
          </a:xfrm>
          <a:prstGeom prst="rect">
            <a:avLst/>
          </a:prstGeom>
          <a:ln w="3175">
            <a:noFill/>
          </a:ln>
        </p:spPr>
        <p:txBody>
          <a:bodyPr vert="horz" lIns="0" tIns="0" rIns="0" bIns="0" rtlCol="0">
            <a:normAutofit/>
          </a:bodyPr>
          <a:lstStyle>
            <a:lvl1pPr marL="0" indent="0" algn="l" defTabSz="914400" rtl="0" eaLnBrk="1" latinLnBrk="0" hangingPunct="1">
              <a:lnSpc>
                <a:spcPts val="1500"/>
              </a:lnSpc>
              <a:spcBef>
                <a:spcPts val="0"/>
              </a:spcBef>
              <a:buFont typeface="Arial" pitchFamily="34" charset="0"/>
              <a:buNone/>
              <a:tabLst/>
              <a:defRPr kumimoji="0" lang="de-DE" sz="1200" b="0" i="0" u="none" strike="noStrike" kern="1200" cap="none" spc="0" normalizeH="0" baseline="0" noProof="0">
                <a:ln>
                  <a:noFill/>
                </a:ln>
                <a:solidFill>
                  <a:schemeClr val="accent1"/>
                </a:solidFill>
                <a:effectLst/>
                <a:uLnTx/>
                <a:uFillTx/>
                <a:latin typeface="Calibri" panose="020F0502020204030204" pitchFamily="34" charset="0"/>
                <a:ea typeface="+mn-ea"/>
                <a:cs typeface="+mn-cs"/>
              </a:defRPr>
            </a:lvl1pPr>
            <a:lvl2pPr marL="0" indent="0" algn="l" defTabSz="914400" rtl="0" eaLnBrk="1" latinLnBrk="0" hangingPunct="1">
              <a:lnSpc>
                <a:spcPts val="1500"/>
              </a:lnSpc>
              <a:spcBef>
                <a:spcPts val="0"/>
              </a:spcBef>
              <a:buFontTx/>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2pPr>
            <a:lvl3pPr marL="0" indent="0" algn="l" defTabSz="914400" rtl="0" eaLnBrk="1" latinLnBrk="0" hangingPunct="1">
              <a:lnSpc>
                <a:spcPts val="1500"/>
              </a:lnSpc>
              <a:spcBef>
                <a:spcPts val="0"/>
              </a:spcBef>
              <a:buClr>
                <a:schemeClr val="accent1"/>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3pPr>
            <a:lvl4pPr marL="0" indent="0" algn="l" defTabSz="914400" rtl="0" eaLnBrk="1" latinLnBrk="0" hangingPunct="1">
              <a:lnSpc>
                <a:spcPts val="1500"/>
              </a:lnSpc>
              <a:spcBef>
                <a:spcPts val="0"/>
              </a:spcBef>
              <a:buClr>
                <a:srgbClr val="4B4B4D"/>
              </a:buClr>
              <a:buSzPct val="110000"/>
              <a:buFont typeface="Arial" pitchFamily="34" charset="0"/>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4pPr>
            <a:lvl5pPr marL="0" indent="0" algn="l" defTabSz="914400" rtl="0" eaLnBrk="1" latinLnBrk="0" hangingPunct="1">
              <a:lnSpc>
                <a:spcPts val="1500"/>
              </a:lnSpc>
              <a:spcBef>
                <a:spcPts val="0"/>
              </a:spcBef>
              <a:buFont typeface="Symbol" panose="05050102010706020507" pitchFamily="18" charset="2"/>
              <a:buNone/>
              <a:defRPr kumimoji="0" lang="de-DE" sz="1200" b="0" i="0" u="none" strike="noStrike" kern="1200" cap="none" spc="0" normalizeH="0" baseline="0" noProof="0">
                <a:ln>
                  <a:noFill/>
                </a:ln>
                <a:solidFill>
                  <a:schemeClr val="tx2"/>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lnSpc>
                <a:spcPct val="133000"/>
              </a:lnSpc>
              <a:spcBef>
                <a:spcPts val="600"/>
              </a:spcBef>
              <a:buFont typeface="Arial" panose="020B0604020202020204" pitchFamily="34" charset="0"/>
              <a:buChar char="•"/>
            </a:pPr>
            <a:r>
              <a:rPr lang="de-DE" sz="2000" b="1" dirty="0">
                <a:solidFill>
                  <a:schemeClr val="tx1"/>
                </a:solidFill>
              </a:rPr>
              <a:t>Gruppenansatz beinhaltet nach Definition auch Fluorpolymere</a:t>
            </a:r>
          </a:p>
          <a:p>
            <a:pPr marL="808038" indent="-179388">
              <a:lnSpc>
                <a:spcPct val="133000"/>
              </a:lnSpc>
              <a:buFont typeface="Symbol" panose="05050102010706020507" pitchFamily="18" charset="2"/>
              <a:buChar char="-"/>
            </a:pPr>
            <a:r>
              <a:rPr lang="de-DE" sz="2000" dirty="0">
                <a:solidFill>
                  <a:schemeClr val="tx1"/>
                </a:solidFill>
              </a:rPr>
              <a:t>Bei der Herstellung und Verwendung von Fluorpolymeren sind Emissionen z.B. von ungebundenen Monomeren und Additiven wahrscheinlich.</a:t>
            </a:r>
          </a:p>
          <a:p>
            <a:pPr marL="808038" indent="-179388">
              <a:lnSpc>
                <a:spcPct val="133000"/>
              </a:lnSpc>
              <a:buFont typeface="Symbol" panose="05050102010706020507" pitchFamily="18" charset="2"/>
              <a:buChar char="-"/>
            </a:pPr>
            <a:r>
              <a:rPr lang="de-DE" sz="2000" dirty="0">
                <a:solidFill>
                  <a:schemeClr val="tx1"/>
                </a:solidFill>
              </a:rPr>
              <a:t>Großer Teil von Produkten und Erzeugnissen wird thermisch verwertet, wenn sie nicht mehr benötigt werden. In Abhängigkeit von der Verbrennungstemperatur entstehen hierbei u.a. fluorierte Gase, die in die Umwelt gelangen können.</a:t>
            </a:r>
          </a:p>
        </p:txBody>
      </p:sp>
      <p:sp>
        <p:nvSpPr>
          <p:cNvPr id="11" name="Textplatzhalter 5">
            <a:extLst>
              <a:ext uri="{FF2B5EF4-FFF2-40B4-BE49-F238E27FC236}">
                <a16:creationId xmlns:a16="http://schemas.microsoft.com/office/drawing/2014/main" id="{D2D6F45D-E8BC-49A7-83CF-185512754576}"/>
              </a:ext>
            </a:extLst>
          </p:cNvPr>
          <p:cNvSpPr>
            <a:spLocks noGrp="1"/>
          </p:cNvSpPr>
          <p:nvPr>
            <p:ph type="body" sz="quarter" idx="13"/>
          </p:nvPr>
        </p:nvSpPr>
        <p:spPr>
          <a:xfrm>
            <a:off x="552001" y="288000"/>
            <a:ext cx="10943167" cy="231224"/>
          </a:xfrm>
        </p:spPr>
        <p:txBody>
          <a:bodyPr/>
          <a:lstStyle/>
          <a:p>
            <a:r>
              <a:rPr lang="de-DE" dirty="0"/>
              <a:t>Warum werden PFAS reguliert?</a:t>
            </a:r>
          </a:p>
        </p:txBody>
      </p:sp>
      <p:sp>
        <p:nvSpPr>
          <p:cNvPr id="12" name="Datumsplatzhalter 2">
            <a:extLst>
              <a:ext uri="{FF2B5EF4-FFF2-40B4-BE49-F238E27FC236}">
                <a16:creationId xmlns:a16="http://schemas.microsoft.com/office/drawing/2014/main" id="{1D04CBF5-A21C-44E5-B452-ADC7EF9B1FA9}"/>
              </a:ext>
            </a:extLst>
          </p:cNvPr>
          <p:cNvSpPr>
            <a:spLocks noGrp="1"/>
          </p:cNvSpPr>
          <p:nvPr>
            <p:ph type="dt" sz="half" idx="16"/>
          </p:nvPr>
        </p:nvSpPr>
        <p:spPr>
          <a:xfrm>
            <a:off x="554567" y="6597353"/>
            <a:ext cx="864000" cy="260648"/>
          </a:xfrm>
        </p:spPr>
        <p:txBody>
          <a:bodyPr/>
          <a:lstStyle/>
          <a:p>
            <a:r>
              <a:rPr lang="de-DE" dirty="0"/>
              <a:t>21.03.2024</a:t>
            </a:r>
          </a:p>
        </p:txBody>
      </p:sp>
      <p:sp>
        <p:nvSpPr>
          <p:cNvPr id="13" name="Fußzeilenplatzhalter 3">
            <a:extLst>
              <a:ext uri="{FF2B5EF4-FFF2-40B4-BE49-F238E27FC236}">
                <a16:creationId xmlns:a16="http://schemas.microsoft.com/office/drawing/2014/main" id="{FE35089D-4683-4C8B-BFB5-87BF61DDEE51}"/>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347694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884" y="430029"/>
            <a:ext cx="10972800" cy="612000"/>
          </a:xfrm>
        </p:spPr>
        <p:txBody>
          <a:bodyPr>
            <a:normAutofit/>
          </a:bodyPr>
          <a:lstStyle/>
          <a:p>
            <a:pPr marL="457200" indent="-457200">
              <a:buFont typeface="+mj-lt"/>
              <a:buAutoNum type="arabicPeriod" startAt="3"/>
            </a:pPr>
            <a:r>
              <a:rPr lang="de-DE" sz="2400" dirty="0"/>
              <a:t>Monitoring</a:t>
            </a:r>
          </a:p>
        </p:txBody>
      </p:sp>
      <p:sp>
        <p:nvSpPr>
          <p:cNvPr id="5" name="Foliennummernplatzhalter 4"/>
          <p:cNvSpPr>
            <a:spLocks noGrp="1"/>
          </p:cNvSpPr>
          <p:nvPr>
            <p:ph type="sldNum" sz="quarter" idx="18"/>
          </p:nvPr>
        </p:nvSpPr>
        <p:spPr>
          <a:xfrm>
            <a:off x="10822692" y="6597353"/>
            <a:ext cx="743017" cy="260648"/>
          </a:xfrm>
        </p:spPr>
        <p:txBody>
          <a:bodyPr/>
          <a:lstStyle/>
          <a:p>
            <a:fld id="{4F0D2E71-061B-4E4D-BF94-C6A9FAAAA5EA}" type="slidenum">
              <a:rPr lang="de-DE" smtClean="0"/>
              <a:pPr/>
              <a:t>7</a:t>
            </a:fld>
            <a:endParaRPr lang="de-DE" dirty="0"/>
          </a:p>
        </p:txBody>
      </p:sp>
      <p:sp>
        <p:nvSpPr>
          <p:cNvPr id="11" name="Textplatzhalter 5">
            <a:extLst>
              <a:ext uri="{FF2B5EF4-FFF2-40B4-BE49-F238E27FC236}">
                <a16:creationId xmlns:a16="http://schemas.microsoft.com/office/drawing/2014/main" id="{25339A6D-34D9-47F1-ABC1-FC31A219B69F}"/>
              </a:ext>
            </a:extLst>
          </p:cNvPr>
          <p:cNvSpPr>
            <a:spLocks noGrp="1"/>
          </p:cNvSpPr>
          <p:nvPr>
            <p:ph type="body" sz="quarter" idx="13"/>
          </p:nvPr>
        </p:nvSpPr>
        <p:spPr>
          <a:xfrm>
            <a:off x="552001" y="288000"/>
            <a:ext cx="10943167" cy="231224"/>
          </a:xfrm>
        </p:spPr>
        <p:txBody>
          <a:bodyPr/>
          <a:lstStyle/>
          <a:p>
            <a:r>
              <a:rPr lang="de-DE" dirty="0"/>
              <a:t>Warum werden PFAS reguliert?</a:t>
            </a:r>
          </a:p>
        </p:txBody>
      </p:sp>
      <p:sp>
        <p:nvSpPr>
          <p:cNvPr id="12" name="TextBox 5">
            <a:extLst>
              <a:ext uri="{FF2B5EF4-FFF2-40B4-BE49-F238E27FC236}">
                <a16:creationId xmlns:a16="http://schemas.microsoft.com/office/drawing/2014/main" id="{1A2C1295-F414-44FC-A7EA-C1A57E640FA9}"/>
              </a:ext>
            </a:extLst>
          </p:cNvPr>
          <p:cNvSpPr txBox="1"/>
          <p:nvPr/>
        </p:nvSpPr>
        <p:spPr>
          <a:xfrm>
            <a:off x="6956320" y="6320354"/>
            <a:ext cx="5200142" cy="276999"/>
          </a:xfrm>
          <a:prstGeom prst="rect">
            <a:avLst/>
          </a:prstGeom>
          <a:noFill/>
        </p:spPr>
        <p:txBody>
          <a:bodyPr wrap="none" rtlCol="0">
            <a:spAutoFit/>
          </a:bodyPr>
          <a:lstStyle/>
          <a:p>
            <a:r>
              <a:rPr lang="en-GB" sz="1200" dirty="0">
                <a:solidFill>
                  <a:schemeClr val="bg1">
                    <a:lumMod val="65000"/>
                  </a:schemeClr>
                </a:solidFill>
                <a:latin typeface="+mj-lt"/>
              </a:rPr>
              <a:t>Source: https://bgc.seas.harvard.edu/assets/sunderland_jeseerev_2018wsi.pdf  </a:t>
            </a:r>
          </a:p>
        </p:txBody>
      </p:sp>
      <p:grpSp>
        <p:nvGrpSpPr>
          <p:cNvPr id="24" name="Gruppieren 23">
            <a:extLst>
              <a:ext uri="{FF2B5EF4-FFF2-40B4-BE49-F238E27FC236}">
                <a16:creationId xmlns:a16="http://schemas.microsoft.com/office/drawing/2014/main" id="{6F0C88BC-E96B-4513-AA2E-B6D95383375B}"/>
              </a:ext>
            </a:extLst>
          </p:cNvPr>
          <p:cNvGrpSpPr/>
          <p:nvPr/>
        </p:nvGrpSpPr>
        <p:grpSpPr>
          <a:xfrm>
            <a:off x="2049595" y="1124744"/>
            <a:ext cx="9318732" cy="5053683"/>
            <a:chOff x="2049595" y="1052736"/>
            <a:chExt cx="9318732" cy="5053683"/>
          </a:xfrm>
        </p:grpSpPr>
        <p:pic>
          <p:nvPicPr>
            <p:cNvPr id="8" name="Grafik 7">
              <a:extLst>
                <a:ext uri="{FF2B5EF4-FFF2-40B4-BE49-F238E27FC236}">
                  <a16:creationId xmlns:a16="http://schemas.microsoft.com/office/drawing/2014/main" id="{3A7127E7-099E-42A5-A276-38086A510122}"/>
                </a:ext>
              </a:extLst>
            </p:cNvPr>
            <p:cNvPicPr>
              <a:picLocks noChangeAspect="1"/>
            </p:cNvPicPr>
            <p:nvPr/>
          </p:nvPicPr>
          <p:blipFill rotWithShape="1">
            <a:blip r:embed="rId3">
              <a:extLst>
                <a:ext uri="{28A0092B-C50C-407E-A947-70E740481C1C}">
                  <a14:useLocalDpi xmlns:a14="http://schemas.microsoft.com/office/drawing/2010/main" val="0"/>
                </a:ext>
              </a:extLst>
            </a:blip>
            <a:srcRect l="1050" r="1895" b="2903"/>
            <a:stretch/>
          </p:blipFill>
          <p:spPr>
            <a:xfrm>
              <a:off x="2049595" y="1052736"/>
              <a:ext cx="8092810" cy="5053683"/>
            </a:xfrm>
            <a:prstGeom prst="rect">
              <a:avLst/>
            </a:prstGeom>
          </p:spPr>
        </p:pic>
        <p:sp>
          <p:nvSpPr>
            <p:cNvPr id="13" name="Textfeld 12">
              <a:extLst>
                <a:ext uri="{FF2B5EF4-FFF2-40B4-BE49-F238E27FC236}">
                  <a16:creationId xmlns:a16="http://schemas.microsoft.com/office/drawing/2014/main" id="{76EA9ADD-808F-4D59-B309-3BD5576F3561}"/>
                </a:ext>
              </a:extLst>
            </p:cNvPr>
            <p:cNvSpPr txBox="1"/>
            <p:nvPr/>
          </p:nvSpPr>
          <p:spPr>
            <a:xfrm>
              <a:off x="2855640" y="4901098"/>
              <a:ext cx="2015410" cy="400110"/>
            </a:xfrm>
            <a:prstGeom prst="rect">
              <a:avLst/>
            </a:prstGeom>
            <a:solidFill>
              <a:schemeClr val="bg1"/>
            </a:solidFill>
          </p:spPr>
          <p:txBody>
            <a:bodyPr wrap="square" rtlCol="0">
              <a:spAutoFit/>
            </a:bodyPr>
            <a:lstStyle/>
            <a:p>
              <a:r>
                <a:rPr lang="de-DE" sz="2000" b="1" dirty="0">
                  <a:solidFill>
                    <a:srgbClr val="9C1E18"/>
                  </a:solidFill>
                  <a:latin typeface="+mj-lt"/>
                </a:rPr>
                <a:t>Feuerlöschmittel</a:t>
              </a:r>
            </a:p>
          </p:txBody>
        </p:sp>
        <p:sp>
          <p:nvSpPr>
            <p:cNvPr id="14" name="Textfeld 13">
              <a:extLst>
                <a:ext uri="{FF2B5EF4-FFF2-40B4-BE49-F238E27FC236}">
                  <a16:creationId xmlns:a16="http://schemas.microsoft.com/office/drawing/2014/main" id="{9F8F2C69-C470-4853-B748-1EB12033F713}"/>
                </a:ext>
              </a:extLst>
            </p:cNvPr>
            <p:cNvSpPr txBox="1"/>
            <p:nvPr/>
          </p:nvSpPr>
          <p:spPr>
            <a:xfrm>
              <a:off x="4727848" y="2204864"/>
              <a:ext cx="2520280" cy="400110"/>
            </a:xfrm>
            <a:prstGeom prst="rect">
              <a:avLst/>
            </a:prstGeom>
            <a:solidFill>
              <a:schemeClr val="bg1"/>
            </a:solidFill>
          </p:spPr>
          <p:txBody>
            <a:bodyPr wrap="square" rtlCol="0">
              <a:spAutoFit/>
            </a:bodyPr>
            <a:lstStyle/>
            <a:p>
              <a:pPr algn="ctr"/>
              <a:r>
                <a:rPr lang="de-DE" sz="2000" b="1" dirty="0">
                  <a:solidFill>
                    <a:schemeClr val="accent6"/>
                  </a:solidFill>
                  <a:latin typeface="+mj-lt"/>
                </a:rPr>
                <a:t>Verbraucherprodukte</a:t>
              </a:r>
            </a:p>
          </p:txBody>
        </p:sp>
        <p:sp>
          <p:nvSpPr>
            <p:cNvPr id="15" name="Textfeld 14">
              <a:extLst>
                <a:ext uri="{FF2B5EF4-FFF2-40B4-BE49-F238E27FC236}">
                  <a16:creationId xmlns:a16="http://schemas.microsoft.com/office/drawing/2014/main" id="{86416483-46EB-4D80-8149-1920169E02E8}"/>
                </a:ext>
              </a:extLst>
            </p:cNvPr>
            <p:cNvSpPr txBox="1"/>
            <p:nvPr/>
          </p:nvSpPr>
          <p:spPr>
            <a:xfrm>
              <a:off x="2135561" y="3388930"/>
              <a:ext cx="1224136" cy="400110"/>
            </a:xfrm>
            <a:prstGeom prst="rect">
              <a:avLst/>
            </a:prstGeom>
            <a:solidFill>
              <a:schemeClr val="bg1"/>
            </a:solidFill>
          </p:spPr>
          <p:txBody>
            <a:bodyPr wrap="square" rtlCol="0">
              <a:spAutoFit/>
            </a:bodyPr>
            <a:lstStyle/>
            <a:p>
              <a:pPr algn="r"/>
              <a:r>
                <a:rPr lang="de-DE" sz="2000" b="1" dirty="0">
                  <a:latin typeface="+mj-lt"/>
                </a:rPr>
                <a:t>Industrie</a:t>
              </a:r>
            </a:p>
          </p:txBody>
        </p:sp>
        <p:sp>
          <p:nvSpPr>
            <p:cNvPr id="16" name="Textfeld 15">
              <a:extLst>
                <a:ext uri="{FF2B5EF4-FFF2-40B4-BE49-F238E27FC236}">
                  <a16:creationId xmlns:a16="http://schemas.microsoft.com/office/drawing/2014/main" id="{A02F124B-C8A7-4DA6-BB6A-2C68E40F40C9}"/>
                </a:ext>
              </a:extLst>
            </p:cNvPr>
            <p:cNvSpPr txBox="1"/>
            <p:nvPr/>
          </p:nvSpPr>
          <p:spPr>
            <a:xfrm>
              <a:off x="4511825" y="5661248"/>
              <a:ext cx="1296144" cy="400110"/>
            </a:xfrm>
            <a:prstGeom prst="rect">
              <a:avLst/>
            </a:prstGeom>
            <a:solidFill>
              <a:schemeClr val="bg1"/>
            </a:solidFill>
          </p:spPr>
          <p:txBody>
            <a:bodyPr wrap="square" rtlCol="0">
              <a:spAutoFit/>
            </a:bodyPr>
            <a:lstStyle/>
            <a:p>
              <a:pPr algn="ctr"/>
              <a:r>
                <a:rPr lang="de-DE" sz="2000" b="1" dirty="0">
                  <a:solidFill>
                    <a:srgbClr val="488B3B"/>
                  </a:solidFill>
                  <a:latin typeface="+mj-lt"/>
                </a:rPr>
                <a:t>Umwelt</a:t>
              </a:r>
            </a:p>
          </p:txBody>
        </p:sp>
        <p:sp>
          <p:nvSpPr>
            <p:cNvPr id="17" name="Textfeld 16">
              <a:extLst>
                <a:ext uri="{FF2B5EF4-FFF2-40B4-BE49-F238E27FC236}">
                  <a16:creationId xmlns:a16="http://schemas.microsoft.com/office/drawing/2014/main" id="{33299AD5-2217-4339-A3D3-9ABD5C59A125}"/>
                </a:ext>
              </a:extLst>
            </p:cNvPr>
            <p:cNvSpPr txBox="1"/>
            <p:nvPr/>
          </p:nvSpPr>
          <p:spPr>
            <a:xfrm>
              <a:off x="4295800" y="3573016"/>
              <a:ext cx="2151942" cy="400110"/>
            </a:xfrm>
            <a:prstGeom prst="rect">
              <a:avLst/>
            </a:prstGeom>
            <a:solidFill>
              <a:schemeClr val="bg1"/>
            </a:solidFill>
          </p:spPr>
          <p:txBody>
            <a:bodyPr wrap="square" rtlCol="0">
              <a:spAutoFit/>
            </a:bodyPr>
            <a:lstStyle/>
            <a:p>
              <a:pPr algn="ctr"/>
              <a:r>
                <a:rPr lang="de-DE" sz="2000" b="1" dirty="0">
                  <a:solidFill>
                    <a:srgbClr val="739DA4"/>
                  </a:solidFill>
                  <a:latin typeface="+mj-lt"/>
                </a:rPr>
                <a:t>Abfallwirtschaft</a:t>
              </a:r>
            </a:p>
          </p:txBody>
        </p:sp>
        <p:grpSp>
          <p:nvGrpSpPr>
            <p:cNvPr id="22" name="Gruppieren 21">
              <a:extLst>
                <a:ext uri="{FF2B5EF4-FFF2-40B4-BE49-F238E27FC236}">
                  <a16:creationId xmlns:a16="http://schemas.microsoft.com/office/drawing/2014/main" id="{A8FC9DEC-C802-408C-8E3D-1ABAF99C0713}"/>
                </a:ext>
              </a:extLst>
            </p:cNvPr>
            <p:cNvGrpSpPr/>
            <p:nvPr/>
          </p:nvGrpSpPr>
          <p:grpSpPr>
            <a:xfrm>
              <a:off x="7176120" y="2207106"/>
              <a:ext cx="2590836" cy="645830"/>
              <a:chOff x="7176120" y="2207106"/>
              <a:chExt cx="2590836" cy="645830"/>
            </a:xfrm>
          </p:grpSpPr>
          <p:grpSp>
            <p:nvGrpSpPr>
              <p:cNvPr id="9" name="Gruppieren 8">
                <a:extLst>
                  <a:ext uri="{FF2B5EF4-FFF2-40B4-BE49-F238E27FC236}">
                    <a16:creationId xmlns:a16="http://schemas.microsoft.com/office/drawing/2014/main" id="{CF8B4894-DF14-4DD6-B929-22255B389C9E}"/>
                  </a:ext>
                </a:extLst>
              </p:cNvPr>
              <p:cNvGrpSpPr/>
              <p:nvPr/>
            </p:nvGrpSpPr>
            <p:grpSpPr>
              <a:xfrm>
                <a:off x="7176120" y="2411596"/>
                <a:ext cx="2590836" cy="441340"/>
                <a:chOff x="7176120" y="2411596"/>
                <a:chExt cx="2590836" cy="441340"/>
              </a:xfrm>
            </p:grpSpPr>
            <p:sp>
              <p:nvSpPr>
                <p:cNvPr id="7" name="Rechteck 6">
                  <a:extLst>
                    <a:ext uri="{FF2B5EF4-FFF2-40B4-BE49-F238E27FC236}">
                      <a16:creationId xmlns:a16="http://schemas.microsoft.com/office/drawing/2014/main" id="{A1960EE0-A32D-4D2C-AB19-D6EFCB3BE0F3}"/>
                    </a:ext>
                  </a:extLst>
                </p:cNvPr>
                <p:cNvSpPr/>
                <p:nvPr/>
              </p:nvSpPr>
              <p:spPr>
                <a:xfrm>
                  <a:off x="8544272" y="2440992"/>
                  <a:ext cx="576064" cy="411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DAE98FA9-6750-4F27-806E-3A98F9B35A27}"/>
                    </a:ext>
                  </a:extLst>
                </p:cNvPr>
                <p:cNvSpPr txBox="1"/>
                <p:nvPr/>
              </p:nvSpPr>
              <p:spPr>
                <a:xfrm>
                  <a:off x="7176120" y="2411596"/>
                  <a:ext cx="2590836" cy="359517"/>
                </a:xfrm>
                <a:prstGeom prst="rect">
                  <a:avLst/>
                </a:prstGeom>
                <a:solidFill>
                  <a:schemeClr val="bg1"/>
                </a:solidFill>
              </p:spPr>
              <p:txBody>
                <a:bodyPr wrap="square" lIns="36000" tIns="36000" rIns="36000" bIns="36000" rtlCol="0">
                  <a:spAutoFit/>
                </a:bodyPr>
                <a:lstStyle/>
                <a:p>
                  <a:pPr algn="ctr"/>
                  <a:r>
                    <a:rPr lang="de-DE" b="1" dirty="0">
                      <a:solidFill>
                        <a:srgbClr val="10446B"/>
                      </a:solidFill>
                      <a:latin typeface="+mj-lt"/>
                    </a:rPr>
                    <a:t>Exposition des Menschen</a:t>
                  </a:r>
                </a:p>
              </p:txBody>
            </p:sp>
          </p:grpSp>
          <p:pic>
            <p:nvPicPr>
              <p:cNvPr id="19" name="Grafik 18">
                <a:extLst>
                  <a:ext uri="{FF2B5EF4-FFF2-40B4-BE49-F238E27FC236}">
                    <a16:creationId xmlns:a16="http://schemas.microsoft.com/office/drawing/2014/main" id="{7F938E43-3F37-41B0-A338-A9A076E5A335}"/>
                  </a:ext>
                </a:extLst>
              </p:cNvPr>
              <p:cNvPicPr>
                <a:picLocks noChangeAspect="1"/>
              </p:cNvPicPr>
              <p:nvPr/>
            </p:nvPicPr>
            <p:blipFill>
              <a:blip r:embed="rId4"/>
              <a:stretch>
                <a:fillRect/>
              </a:stretch>
            </p:blipFill>
            <p:spPr>
              <a:xfrm rot="5400000">
                <a:off x="8145006" y="2102316"/>
                <a:ext cx="285790" cy="495369"/>
              </a:xfrm>
              <a:prstGeom prst="rect">
                <a:avLst/>
              </a:prstGeom>
            </p:spPr>
          </p:pic>
        </p:grpSp>
        <p:sp>
          <p:nvSpPr>
            <p:cNvPr id="23" name="Textfeld 22">
              <a:extLst>
                <a:ext uri="{FF2B5EF4-FFF2-40B4-BE49-F238E27FC236}">
                  <a16:creationId xmlns:a16="http://schemas.microsoft.com/office/drawing/2014/main" id="{E828AF07-96A3-4E64-A196-19B7D1939F28}"/>
                </a:ext>
              </a:extLst>
            </p:cNvPr>
            <p:cNvSpPr txBox="1"/>
            <p:nvPr/>
          </p:nvSpPr>
          <p:spPr>
            <a:xfrm>
              <a:off x="8165585" y="4293096"/>
              <a:ext cx="3202742" cy="903700"/>
            </a:xfrm>
            <a:prstGeom prst="rect">
              <a:avLst/>
            </a:prstGeom>
            <a:solidFill>
              <a:schemeClr val="bg1"/>
            </a:solidFill>
          </p:spPr>
          <p:txBody>
            <a:bodyPr wrap="square" lIns="36000" tIns="36000" rIns="36000" bIns="36000" rtlCol="0">
              <a:spAutoFit/>
            </a:bodyPr>
            <a:lstStyle/>
            <a:p>
              <a:pPr algn="ctr"/>
              <a:r>
                <a:rPr lang="de-DE" b="1" dirty="0">
                  <a:solidFill>
                    <a:srgbClr val="10446B"/>
                  </a:solidFill>
                  <a:latin typeface="+mj-lt"/>
                </a:rPr>
                <a:t>Übertragung auf Nachkommen</a:t>
              </a:r>
            </a:p>
            <a:p>
              <a:pPr marL="449263" indent="-93663">
                <a:buFontTx/>
                <a:buChar char="-"/>
              </a:pPr>
              <a:r>
                <a:rPr lang="de-DE" dirty="0">
                  <a:solidFill>
                    <a:srgbClr val="10446B"/>
                  </a:solidFill>
                  <a:latin typeface="+mj-lt"/>
                </a:rPr>
                <a:t>Muttermilch</a:t>
              </a:r>
            </a:p>
            <a:p>
              <a:pPr marL="449263" indent="-93663">
                <a:buFontTx/>
                <a:buChar char="-"/>
              </a:pPr>
              <a:r>
                <a:rPr lang="de-DE" dirty="0">
                  <a:solidFill>
                    <a:srgbClr val="10446B"/>
                  </a:solidFill>
                  <a:latin typeface="+mj-lt"/>
                </a:rPr>
                <a:t>Nabelschnur</a:t>
              </a:r>
            </a:p>
          </p:txBody>
        </p:sp>
      </p:grpSp>
      <p:sp>
        <p:nvSpPr>
          <p:cNvPr id="26" name="Datumsplatzhalter 2">
            <a:extLst>
              <a:ext uri="{FF2B5EF4-FFF2-40B4-BE49-F238E27FC236}">
                <a16:creationId xmlns:a16="http://schemas.microsoft.com/office/drawing/2014/main" id="{A8C0922B-4F86-4B96-AE67-58F2CEC2B7B2}"/>
              </a:ext>
            </a:extLst>
          </p:cNvPr>
          <p:cNvSpPr>
            <a:spLocks noGrp="1"/>
          </p:cNvSpPr>
          <p:nvPr>
            <p:ph type="dt" sz="half" idx="16"/>
          </p:nvPr>
        </p:nvSpPr>
        <p:spPr>
          <a:xfrm>
            <a:off x="554567" y="6597353"/>
            <a:ext cx="864000" cy="260648"/>
          </a:xfrm>
        </p:spPr>
        <p:txBody>
          <a:bodyPr/>
          <a:lstStyle/>
          <a:p>
            <a:r>
              <a:rPr lang="de-DE" dirty="0"/>
              <a:t>21.03.2024</a:t>
            </a:r>
          </a:p>
        </p:txBody>
      </p:sp>
      <p:sp>
        <p:nvSpPr>
          <p:cNvPr id="27" name="Fußzeilenplatzhalter 3">
            <a:extLst>
              <a:ext uri="{FF2B5EF4-FFF2-40B4-BE49-F238E27FC236}">
                <a16:creationId xmlns:a16="http://schemas.microsoft.com/office/drawing/2014/main" id="{EE7888B1-7144-4647-9E28-1AADBC551335}"/>
              </a:ext>
            </a:extLst>
          </p:cNvPr>
          <p:cNvSpPr>
            <a:spLocks noGrp="1"/>
          </p:cNvSpPr>
          <p:nvPr>
            <p:ph type="ftr" sz="quarter" idx="17"/>
          </p:nvPr>
        </p:nvSpPr>
        <p:spPr>
          <a:xfrm>
            <a:off x="1747712" y="6597353"/>
            <a:ext cx="8956800" cy="260648"/>
          </a:xfrm>
        </p:spPr>
        <p:txBody>
          <a:bodyPr/>
          <a:lstStyle/>
          <a:p>
            <a:r>
              <a:rPr lang="de-DE" dirty="0"/>
              <a:t>19. Trinkwasserfachtagung Donaueschingen</a:t>
            </a:r>
          </a:p>
        </p:txBody>
      </p:sp>
    </p:spTree>
    <p:extLst>
      <p:ext uri="{BB962C8B-B14F-4D97-AF65-F5344CB8AC3E}">
        <p14:creationId xmlns:p14="http://schemas.microsoft.com/office/powerpoint/2010/main" val="49887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A3FBA5F-7409-4EBB-B7D9-23F457D45BB3}"/>
              </a:ext>
            </a:extLst>
          </p:cNvPr>
          <p:cNvPicPr>
            <a:picLocks noChangeAspect="1"/>
          </p:cNvPicPr>
          <p:nvPr/>
        </p:nvPicPr>
        <p:blipFill>
          <a:blip r:embed="rId3"/>
          <a:stretch>
            <a:fillRect/>
          </a:stretch>
        </p:blipFill>
        <p:spPr>
          <a:xfrm>
            <a:off x="2245582" y="0"/>
            <a:ext cx="7573921" cy="6858000"/>
          </a:xfrm>
          <a:prstGeom prst="rect">
            <a:avLst/>
          </a:prstGeom>
        </p:spPr>
      </p:pic>
      <p:grpSp>
        <p:nvGrpSpPr>
          <p:cNvPr id="15" name="Gruppieren 14">
            <a:extLst>
              <a:ext uri="{FF2B5EF4-FFF2-40B4-BE49-F238E27FC236}">
                <a16:creationId xmlns:a16="http://schemas.microsoft.com/office/drawing/2014/main" id="{3C227657-2D0C-43E3-B6D2-9FF13FAE2BA1}"/>
              </a:ext>
            </a:extLst>
          </p:cNvPr>
          <p:cNvGrpSpPr/>
          <p:nvPr/>
        </p:nvGrpSpPr>
        <p:grpSpPr>
          <a:xfrm>
            <a:off x="6537131" y="2574858"/>
            <a:ext cx="192505" cy="920790"/>
            <a:chOff x="6262648" y="2537085"/>
            <a:chExt cx="192505" cy="920790"/>
          </a:xfrm>
        </p:grpSpPr>
        <p:pic>
          <p:nvPicPr>
            <p:cNvPr id="16" name="Grafik 15">
              <a:extLst>
                <a:ext uri="{FF2B5EF4-FFF2-40B4-BE49-F238E27FC236}">
                  <a16:creationId xmlns:a16="http://schemas.microsoft.com/office/drawing/2014/main" id="{099C77AF-CBC4-4DED-8D88-C7A39DF32492}"/>
                </a:ext>
              </a:extLst>
            </p:cNvPr>
            <p:cNvPicPr>
              <a:picLocks/>
            </p:cNvPicPr>
            <p:nvPr/>
          </p:nvPicPr>
          <p:blipFill rotWithShape="1">
            <a:blip r:embed="rId4"/>
            <a:srcRect t="5955"/>
            <a:stretch/>
          </p:blipFill>
          <p:spPr>
            <a:xfrm>
              <a:off x="6313272" y="2537085"/>
              <a:ext cx="90000" cy="720000"/>
            </a:xfrm>
            <a:prstGeom prst="rect">
              <a:avLst/>
            </a:prstGeom>
          </p:spPr>
        </p:pic>
        <p:sp>
          <p:nvSpPr>
            <p:cNvPr id="17" name="Textfeld 16">
              <a:extLst>
                <a:ext uri="{FF2B5EF4-FFF2-40B4-BE49-F238E27FC236}">
                  <a16:creationId xmlns:a16="http://schemas.microsoft.com/office/drawing/2014/main" id="{3E91B553-5B29-451B-98B0-CDDD4253182F}"/>
                </a:ext>
              </a:extLst>
            </p:cNvPr>
            <p:cNvSpPr txBox="1"/>
            <p:nvPr/>
          </p:nvSpPr>
          <p:spPr>
            <a:xfrm>
              <a:off x="6262648" y="3211654"/>
              <a:ext cx="192505" cy="246221"/>
            </a:xfrm>
            <a:prstGeom prst="rect">
              <a:avLst/>
            </a:prstGeom>
            <a:noFill/>
          </p:spPr>
          <p:txBody>
            <a:bodyPr wrap="square" rtlCol="0">
              <a:spAutoFit/>
            </a:bodyPr>
            <a:lstStyle/>
            <a:p>
              <a:pPr algn="ctr"/>
              <a:r>
                <a:rPr lang="en-GB" sz="1000" b="1" dirty="0">
                  <a:latin typeface="+mj-lt"/>
                </a:rPr>
                <a:t>4</a:t>
              </a:r>
            </a:p>
          </p:txBody>
        </p:sp>
      </p:grpSp>
      <p:grpSp>
        <p:nvGrpSpPr>
          <p:cNvPr id="27" name="Gruppieren 26">
            <a:extLst>
              <a:ext uri="{FF2B5EF4-FFF2-40B4-BE49-F238E27FC236}">
                <a16:creationId xmlns:a16="http://schemas.microsoft.com/office/drawing/2014/main" id="{9A3D1668-344F-4B9B-9525-E92B3F74F888}"/>
              </a:ext>
            </a:extLst>
          </p:cNvPr>
          <p:cNvGrpSpPr/>
          <p:nvPr/>
        </p:nvGrpSpPr>
        <p:grpSpPr>
          <a:xfrm>
            <a:off x="5959580" y="1769235"/>
            <a:ext cx="335698" cy="966221"/>
            <a:chOff x="4551767" y="630946"/>
            <a:chExt cx="335698" cy="966221"/>
          </a:xfrm>
        </p:grpSpPr>
        <p:pic>
          <p:nvPicPr>
            <p:cNvPr id="28" name="Grafik 27">
              <a:extLst>
                <a:ext uri="{FF2B5EF4-FFF2-40B4-BE49-F238E27FC236}">
                  <a16:creationId xmlns:a16="http://schemas.microsoft.com/office/drawing/2014/main" id="{B740E2F3-9ECA-4724-A2BA-8BC4159A5B73}"/>
                </a:ext>
              </a:extLst>
            </p:cNvPr>
            <p:cNvPicPr>
              <a:picLocks/>
            </p:cNvPicPr>
            <p:nvPr/>
          </p:nvPicPr>
          <p:blipFill>
            <a:blip r:embed="rId5"/>
            <a:stretch>
              <a:fillRect/>
            </a:stretch>
          </p:blipFill>
          <p:spPr>
            <a:xfrm>
              <a:off x="4672459" y="630946"/>
              <a:ext cx="90000" cy="720000"/>
            </a:xfrm>
            <a:prstGeom prst="rect">
              <a:avLst/>
            </a:prstGeom>
          </p:spPr>
        </p:pic>
        <p:sp>
          <p:nvSpPr>
            <p:cNvPr id="29" name="Textfeld 28">
              <a:extLst>
                <a:ext uri="{FF2B5EF4-FFF2-40B4-BE49-F238E27FC236}">
                  <a16:creationId xmlns:a16="http://schemas.microsoft.com/office/drawing/2014/main" id="{24442D45-3A07-470B-B5F8-13707CC235D1}"/>
                </a:ext>
              </a:extLst>
            </p:cNvPr>
            <p:cNvSpPr txBox="1"/>
            <p:nvPr/>
          </p:nvSpPr>
          <p:spPr>
            <a:xfrm>
              <a:off x="4551767" y="1350946"/>
              <a:ext cx="335698" cy="246221"/>
            </a:xfrm>
            <a:prstGeom prst="rect">
              <a:avLst/>
            </a:prstGeom>
            <a:noFill/>
          </p:spPr>
          <p:txBody>
            <a:bodyPr wrap="square" rtlCol="0">
              <a:spAutoFit/>
            </a:bodyPr>
            <a:lstStyle/>
            <a:p>
              <a:pPr algn="ctr"/>
              <a:r>
                <a:rPr lang="en-GB" sz="1000" b="1" dirty="0">
                  <a:latin typeface="+mj-lt"/>
                </a:rPr>
                <a:t>14</a:t>
              </a:r>
            </a:p>
          </p:txBody>
        </p:sp>
      </p:grpSp>
      <p:grpSp>
        <p:nvGrpSpPr>
          <p:cNvPr id="30" name="Gruppieren 29">
            <a:extLst>
              <a:ext uri="{FF2B5EF4-FFF2-40B4-BE49-F238E27FC236}">
                <a16:creationId xmlns:a16="http://schemas.microsoft.com/office/drawing/2014/main" id="{370B4DFE-F8EC-4173-84E7-EFE5F15E9A8C}"/>
              </a:ext>
            </a:extLst>
          </p:cNvPr>
          <p:cNvGrpSpPr/>
          <p:nvPr/>
        </p:nvGrpSpPr>
        <p:grpSpPr>
          <a:xfrm>
            <a:off x="4455139" y="3031674"/>
            <a:ext cx="351607" cy="911392"/>
            <a:chOff x="2733845" y="1907112"/>
            <a:chExt cx="351607" cy="911392"/>
          </a:xfrm>
        </p:grpSpPr>
        <p:pic>
          <p:nvPicPr>
            <p:cNvPr id="31" name="Grafik 30">
              <a:extLst>
                <a:ext uri="{FF2B5EF4-FFF2-40B4-BE49-F238E27FC236}">
                  <a16:creationId xmlns:a16="http://schemas.microsoft.com/office/drawing/2014/main" id="{445F709A-EDE8-4155-814D-62FA8750A59F}"/>
                </a:ext>
              </a:extLst>
            </p:cNvPr>
            <p:cNvPicPr>
              <a:picLocks/>
            </p:cNvPicPr>
            <p:nvPr/>
          </p:nvPicPr>
          <p:blipFill>
            <a:blip r:embed="rId6"/>
            <a:stretch>
              <a:fillRect/>
            </a:stretch>
          </p:blipFill>
          <p:spPr>
            <a:xfrm>
              <a:off x="2864649" y="1907112"/>
              <a:ext cx="90000" cy="720000"/>
            </a:xfrm>
            <a:prstGeom prst="rect">
              <a:avLst/>
            </a:prstGeom>
          </p:spPr>
        </p:pic>
        <p:sp>
          <p:nvSpPr>
            <p:cNvPr id="32" name="Textfeld 31">
              <a:extLst>
                <a:ext uri="{FF2B5EF4-FFF2-40B4-BE49-F238E27FC236}">
                  <a16:creationId xmlns:a16="http://schemas.microsoft.com/office/drawing/2014/main" id="{FC894F7A-DD8A-4015-BB98-59729357574F}"/>
                </a:ext>
              </a:extLst>
            </p:cNvPr>
            <p:cNvSpPr txBox="1"/>
            <p:nvPr/>
          </p:nvSpPr>
          <p:spPr>
            <a:xfrm>
              <a:off x="2733845" y="2572283"/>
              <a:ext cx="351607" cy="246221"/>
            </a:xfrm>
            <a:prstGeom prst="rect">
              <a:avLst/>
            </a:prstGeom>
            <a:noFill/>
          </p:spPr>
          <p:txBody>
            <a:bodyPr wrap="square" rtlCol="0">
              <a:spAutoFit/>
            </a:bodyPr>
            <a:lstStyle/>
            <a:p>
              <a:pPr algn="ctr"/>
              <a:r>
                <a:rPr lang="en-GB" sz="1000" b="1" dirty="0">
                  <a:latin typeface="+mj-lt"/>
                </a:rPr>
                <a:t>15</a:t>
              </a:r>
            </a:p>
          </p:txBody>
        </p:sp>
      </p:grpSp>
      <p:grpSp>
        <p:nvGrpSpPr>
          <p:cNvPr id="40" name="Gruppieren 39">
            <a:extLst>
              <a:ext uri="{FF2B5EF4-FFF2-40B4-BE49-F238E27FC236}">
                <a16:creationId xmlns:a16="http://schemas.microsoft.com/office/drawing/2014/main" id="{49A0544D-B016-4D49-BE47-742CDC48D488}"/>
              </a:ext>
            </a:extLst>
          </p:cNvPr>
          <p:cNvGrpSpPr/>
          <p:nvPr/>
        </p:nvGrpSpPr>
        <p:grpSpPr>
          <a:xfrm>
            <a:off x="6686459" y="1720362"/>
            <a:ext cx="351607" cy="930677"/>
            <a:chOff x="4655572" y="1054061"/>
            <a:chExt cx="351607" cy="930677"/>
          </a:xfrm>
        </p:grpSpPr>
        <p:pic>
          <p:nvPicPr>
            <p:cNvPr id="41" name="Grafik 40">
              <a:extLst>
                <a:ext uri="{FF2B5EF4-FFF2-40B4-BE49-F238E27FC236}">
                  <a16:creationId xmlns:a16="http://schemas.microsoft.com/office/drawing/2014/main" id="{1D9F60E0-3C21-4189-83ED-9FDA2A4DF124}"/>
                </a:ext>
              </a:extLst>
            </p:cNvPr>
            <p:cNvPicPr>
              <a:picLocks/>
            </p:cNvPicPr>
            <p:nvPr/>
          </p:nvPicPr>
          <p:blipFill>
            <a:blip r:embed="rId7"/>
            <a:stretch>
              <a:fillRect/>
            </a:stretch>
          </p:blipFill>
          <p:spPr>
            <a:xfrm>
              <a:off x="4786376" y="1054061"/>
              <a:ext cx="90000" cy="720000"/>
            </a:xfrm>
            <a:prstGeom prst="rect">
              <a:avLst/>
            </a:prstGeom>
          </p:spPr>
        </p:pic>
        <p:sp>
          <p:nvSpPr>
            <p:cNvPr id="42" name="Textfeld 41">
              <a:extLst>
                <a:ext uri="{FF2B5EF4-FFF2-40B4-BE49-F238E27FC236}">
                  <a16:creationId xmlns:a16="http://schemas.microsoft.com/office/drawing/2014/main" id="{B791B6DA-BC5A-4088-A928-B3223FF05334}"/>
                </a:ext>
              </a:extLst>
            </p:cNvPr>
            <p:cNvSpPr txBox="1"/>
            <p:nvPr/>
          </p:nvSpPr>
          <p:spPr>
            <a:xfrm>
              <a:off x="4655572" y="1738517"/>
              <a:ext cx="351607" cy="246221"/>
            </a:xfrm>
            <a:prstGeom prst="rect">
              <a:avLst/>
            </a:prstGeom>
            <a:noFill/>
          </p:spPr>
          <p:txBody>
            <a:bodyPr wrap="square" rtlCol="0">
              <a:spAutoFit/>
            </a:bodyPr>
            <a:lstStyle/>
            <a:p>
              <a:pPr algn="ctr"/>
              <a:r>
                <a:rPr lang="en-GB" sz="1000" b="1" dirty="0">
                  <a:latin typeface="+mj-lt"/>
                </a:rPr>
                <a:t>17</a:t>
              </a:r>
            </a:p>
          </p:txBody>
        </p:sp>
      </p:grpSp>
      <p:grpSp>
        <p:nvGrpSpPr>
          <p:cNvPr id="62" name="Gruppieren 61">
            <a:extLst>
              <a:ext uri="{FF2B5EF4-FFF2-40B4-BE49-F238E27FC236}">
                <a16:creationId xmlns:a16="http://schemas.microsoft.com/office/drawing/2014/main" id="{CAE7F02E-0F23-4891-B2E3-9088DFF8AB2F}"/>
              </a:ext>
            </a:extLst>
          </p:cNvPr>
          <p:cNvGrpSpPr/>
          <p:nvPr/>
        </p:nvGrpSpPr>
        <p:grpSpPr>
          <a:xfrm>
            <a:off x="6091044" y="3004109"/>
            <a:ext cx="331246" cy="937529"/>
            <a:chOff x="5910346" y="2897085"/>
            <a:chExt cx="331246" cy="937529"/>
          </a:xfrm>
        </p:grpSpPr>
        <p:grpSp>
          <p:nvGrpSpPr>
            <p:cNvPr id="63" name="Gruppieren 62">
              <a:extLst>
                <a:ext uri="{FF2B5EF4-FFF2-40B4-BE49-F238E27FC236}">
                  <a16:creationId xmlns:a16="http://schemas.microsoft.com/office/drawing/2014/main" id="{10D66BDE-060C-4C46-AE0A-B0D92D425353}"/>
                </a:ext>
              </a:extLst>
            </p:cNvPr>
            <p:cNvGrpSpPr/>
            <p:nvPr/>
          </p:nvGrpSpPr>
          <p:grpSpPr>
            <a:xfrm>
              <a:off x="5910346" y="2897085"/>
              <a:ext cx="192505" cy="937529"/>
              <a:chOff x="5910346" y="2897085"/>
              <a:chExt cx="192505" cy="937529"/>
            </a:xfrm>
          </p:grpSpPr>
          <p:pic>
            <p:nvPicPr>
              <p:cNvPr id="67" name="Grafik 66">
                <a:extLst>
                  <a:ext uri="{FF2B5EF4-FFF2-40B4-BE49-F238E27FC236}">
                    <a16:creationId xmlns:a16="http://schemas.microsoft.com/office/drawing/2014/main" id="{6AC160AD-F52B-4C44-9BB1-C73F1EC3CE0A}"/>
                  </a:ext>
                </a:extLst>
              </p:cNvPr>
              <p:cNvPicPr>
                <a:picLocks/>
              </p:cNvPicPr>
              <p:nvPr/>
            </p:nvPicPr>
            <p:blipFill rotWithShape="1">
              <a:blip r:embed="rId8"/>
              <a:srcRect r="14511"/>
              <a:stretch/>
            </p:blipFill>
            <p:spPr>
              <a:xfrm>
                <a:off x="5959018" y="2897085"/>
                <a:ext cx="90000" cy="720000"/>
              </a:xfrm>
              <a:prstGeom prst="rect">
                <a:avLst/>
              </a:prstGeom>
            </p:spPr>
          </p:pic>
          <p:sp>
            <p:nvSpPr>
              <p:cNvPr id="68" name="Textfeld 67">
                <a:extLst>
                  <a:ext uri="{FF2B5EF4-FFF2-40B4-BE49-F238E27FC236}">
                    <a16:creationId xmlns:a16="http://schemas.microsoft.com/office/drawing/2014/main" id="{9992ED5F-C86F-4D6A-BC4F-BF41CCAFDD58}"/>
                  </a:ext>
                </a:extLst>
              </p:cNvPr>
              <p:cNvSpPr txBox="1"/>
              <p:nvPr/>
            </p:nvSpPr>
            <p:spPr>
              <a:xfrm>
                <a:off x="5910346" y="3588393"/>
                <a:ext cx="192505" cy="246221"/>
              </a:xfrm>
              <a:prstGeom prst="rect">
                <a:avLst/>
              </a:prstGeom>
              <a:noFill/>
            </p:spPr>
            <p:txBody>
              <a:bodyPr wrap="square" rtlCol="0">
                <a:spAutoFit/>
              </a:bodyPr>
              <a:lstStyle/>
              <a:p>
                <a:pPr algn="ctr"/>
                <a:r>
                  <a:rPr lang="en-GB" sz="1000" b="1" dirty="0">
                    <a:latin typeface="+mj-lt"/>
                  </a:rPr>
                  <a:t>3</a:t>
                </a:r>
              </a:p>
            </p:txBody>
          </p:sp>
        </p:grpSp>
        <p:grpSp>
          <p:nvGrpSpPr>
            <p:cNvPr id="64" name="Gruppieren 63">
              <a:extLst>
                <a:ext uri="{FF2B5EF4-FFF2-40B4-BE49-F238E27FC236}">
                  <a16:creationId xmlns:a16="http://schemas.microsoft.com/office/drawing/2014/main" id="{2F9ABCB6-E7D2-4B87-B783-E39DE6D40789}"/>
                </a:ext>
              </a:extLst>
            </p:cNvPr>
            <p:cNvGrpSpPr/>
            <p:nvPr/>
          </p:nvGrpSpPr>
          <p:grpSpPr>
            <a:xfrm>
              <a:off x="6049087" y="2898217"/>
              <a:ext cx="192505" cy="923472"/>
              <a:chOff x="6127429" y="3003224"/>
              <a:chExt cx="192505" cy="923472"/>
            </a:xfrm>
          </p:grpSpPr>
          <p:pic>
            <p:nvPicPr>
              <p:cNvPr id="65" name="Grafik 64">
                <a:extLst>
                  <a:ext uri="{FF2B5EF4-FFF2-40B4-BE49-F238E27FC236}">
                    <a16:creationId xmlns:a16="http://schemas.microsoft.com/office/drawing/2014/main" id="{00AD762D-C726-46DD-A25C-B89D4D27A9C8}"/>
                  </a:ext>
                </a:extLst>
              </p:cNvPr>
              <p:cNvPicPr>
                <a:picLocks/>
              </p:cNvPicPr>
              <p:nvPr/>
            </p:nvPicPr>
            <p:blipFill>
              <a:blip r:embed="rId9"/>
              <a:stretch>
                <a:fillRect/>
              </a:stretch>
            </p:blipFill>
            <p:spPr>
              <a:xfrm>
                <a:off x="6174749" y="3003224"/>
                <a:ext cx="90000" cy="720000"/>
              </a:xfrm>
              <a:prstGeom prst="rect">
                <a:avLst/>
              </a:prstGeom>
            </p:spPr>
          </p:pic>
          <p:sp>
            <p:nvSpPr>
              <p:cNvPr id="66" name="Textfeld 65">
                <a:extLst>
                  <a:ext uri="{FF2B5EF4-FFF2-40B4-BE49-F238E27FC236}">
                    <a16:creationId xmlns:a16="http://schemas.microsoft.com/office/drawing/2014/main" id="{B0C059E1-DBA4-4CD3-A3A6-4008D678F22E}"/>
                  </a:ext>
                </a:extLst>
              </p:cNvPr>
              <p:cNvSpPr txBox="1"/>
              <p:nvPr/>
            </p:nvSpPr>
            <p:spPr>
              <a:xfrm>
                <a:off x="6127429" y="3680475"/>
                <a:ext cx="192505" cy="246221"/>
              </a:xfrm>
              <a:prstGeom prst="rect">
                <a:avLst/>
              </a:prstGeom>
              <a:noFill/>
            </p:spPr>
            <p:txBody>
              <a:bodyPr wrap="square" rtlCol="0">
                <a:spAutoFit/>
              </a:bodyPr>
              <a:lstStyle/>
              <a:p>
                <a:pPr algn="ctr"/>
                <a:r>
                  <a:rPr lang="en-GB" sz="1000" b="1" dirty="0">
                    <a:latin typeface="+mj-lt"/>
                  </a:rPr>
                  <a:t>6</a:t>
                </a:r>
              </a:p>
            </p:txBody>
          </p:sp>
        </p:grpSp>
      </p:grpSp>
      <p:grpSp>
        <p:nvGrpSpPr>
          <p:cNvPr id="99" name="Gruppieren 98">
            <a:extLst>
              <a:ext uri="{FF2B5EF4-FFF2-40B4-BE49-F238E27FC236}">
                <a16:creationId xmlns:a16="http://schemas.microsoft.com/office/drawing/2014/main" id="{75EE4F62-6E8D-4DA6-ACC0-1FCBE1DEBC37}"/>
              </a:ext>
            </a:extLst>
          </p:cNvPr>
          <p:cNvGrpSpPr/>
          <p:nvPr/>
        </p:nvGrpSpPr>
        <p:grpSpPr>
          <a:xfrm>
            <a:off x="2271290" y="1349084"/>
            <a:ext cx="1138648" cy="1184309"/>
            <a:chOff x="2271290" y="1349084"/>
            <a:chExt cx="1138648" cy="1184309"/>
          </a:xfrm>
        </p:grpSpPr>
        <p:pic>
          <p:nvPicPr>
            <p:cNvPr id="69" name="Grafik 68">
              <a:extLst>
                <a:ext uri="{FF2B5EF4-FFF2-40B4-BE49-F238E27FC236}">
                  <a16:creationId xmlns:a16="http://schemas.microsoft.com/office/drawing/2014/main" id="{CE7280A9-C5CF-489D-A809-88C824D9C3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71290" y="1542205"/>
              <a:ext cx="1135652" cy="991188"/>
            </a:xfrm>
            <a:prstGeom prst="rect">
              <a:avLst/>
            </a:prstGeom>
            <a:ln w="12700">
              <a:solidFill>
                <a:schemeClr val="tx1"/>
              </a:solidFill>
            </a:ln>
          </p:spPr>
        </p:pic>
        <p:grpSp>
          <p:nvGrpSpPr>
            <p:cNvPr id="70" name="Gruppieren 69">
              <a:extLst>
                <a:ext uri="{FF2B5EF4-FFF2-40B4-BE49-F238E27FC236}">
                  <a16:creationId xmlns:a16="http://schemas.microsoft.com/office/drawing/2014/main" id="{27EFC23D-F0DE-4C7B-BE6D-E47715CB23F5}"/>
                </a:ext>
              </a:extLst>
            </p:cNvPr>
            <p:cNvGrpSpPr/>
            <p:nvPr/>
          </p:nvGrpSpPr>
          <p:grpSpPr>
            <a:xfrm>
              <a:off x="2725842" y="1349084"/>
              <a:ext cx="684096" cy="966221"/>
              <a:chOff x="2179264" y="89231"/>
              <a:chExt cx="684096" cy="966221"/>
            </a:xfrm>
          </p:grpSpPr>
          <p:pic>
            <p:nvPicPr>
              <p:cNvPr id="71" name="Grafik 70">
                <a:extLst>
                  <a:ext uri="{FF2B5EF4-FFF2-40B4-BE49-F238E27FC236}">
                    <a16:creationId xmlns:a16="http://schemas.microsoft.com/office/drawing/2014/main" id="{68ED9EEF-5B70-411C-B710-F62CB3C505BF}"/>
                  </a:ext>
                </a:extLst>
              </p:cNvPr>
              <p:cNvPicPr>
                <a:picLocks/>
              </p:cNvPicPr>
              <p:nvPr/>
            </p:nvPicPr>
            <p:blipFill>
              <a:blip r:embed="rId11"/>
              <a:stretch>
                <a:fillRect/>
              </a:stretch>
            </p:blipFill>
            <p:spPr>
              <a:xfrm>
                <a:off x="2372497" y="89231"/>
                <a:ext cx="270000" cy="720000"/>
              </a:xfrm>
              <a:prstGeom prst="rect">
                <a:avLst/>
              </a:prstGeom>
            </p:spPr>
          </p:pic>
          <p:sp>
            <p:nvSpPr>
              <p:cNvPr id="72" name="Textfeld 71">
                <a:extLst>
                  <a:ext uri="{FF2B5EF4-FFF2-40B4-BE49-F238E27FC236}">
                    <a16:creationId xmlns:a16="http://schemas.microsoft.com/office/drawing/2014/main" id="{3D08F8E4-AABC-4B25-AFF8-70B18401383E}"/>
                  </a:ext>
                </a:extLst>
              </p:cNvPr>
              <p:cNvSpPr txBox="1"/>
              <p:nvPr/>
            </p:nvSpPr>
            <p:spPr>
              <a:xfrm>
                <a:off x="2179264" y="809231"/>
                <a:ext cx="684096" cy="246221"/>
              </a:xfrm>
              <a:prstGeom prst="rect">
                <a:avLst/>
              </a:prstGeom>
              <a:noFill/>
            </p:spPr>
            <p:txBody>
              <a:bodyPr wrap="square" rtlCol="0">
                <a:spAutoFit/>
              </a:bodyPr>
              <a:lstStyle/>
              <a:p>
                <a:pPr algn="ctr"/>
                <a:r>
                  <a:rPr lang="en-GB" sz="1000" b="1" dirty="0">
                    <a:latin typeface="+mj-lt"/>
                  </a:rPr>
                  <a:t>10 11 12</a:t>
                </a:r>
              </a:p>
            </p:txBody>
          </p:sp>
        </p:grpSp>
      </p:grpSp>
      <p:sp>
        <p:nvSpPr>
          <p:cNvPr id="86" name="Rechteck 85">
            <a:extLst>
              <a:ext uri="{FF2B5EF4-FFF2-40B4-BE49-F238E27FC236}">
                <a16:creationId xmlns:a16="http://schemas.microsoft.com/office/drawing/2014/main" id="{3DDCF586-6BCC-4FC0-91FA-6DB5DA90244E}"/>
              </a:ext>
            </a:extLst>
          </p:cNvPr>
          <p:cNvSpPr/>
          <p:nvPr/>
        </p:nvSpPr>
        <p:spPr>
          <a:xfrm>
            <a:off x="191305" y="908720"/>
            <a:ext cx="2028103" cy="2104422"/>
          </a:xfrm>
          <a:prstGeom prst="rect">
            <a:avLst/>
          </a:prstGeom>
        </p:spPr>
        <p:txBody>
          <a:bodyPr wrap="square">
            <a:spAutoFit/>
          </a:bodyPr>
          <a:lstStyle/>
          <a:p>
            <a:pPr marL="174625" indent="-174625">
              <a:lnSpc>
                <a:spcPct val="133000"/>
              </a:lnSpc>
              <a:spcBef>
                <a:spcPts val="600"/>
              </a:spcBef>
              <a:buFont typeface="Arial" panose="020B0604020202020204" pitchFamily="34" charset="0"/>
              <a:buChar char="•"/>
            </a:pPr>
            <a:r>
              <a:rPr lang="de-DE" sz="2000" b="1" dirty="0">
                <a:latin typeface="Calibri" panose="020F0502020204030204" pitchFamily="34" charset="0"/>
              </a:rPr>
              <a:t>Konzentration ausgewählter PFAS in Oberflächen-gewässern</a:t>
            </a:r>
          </a:p>
        </p:txBody>
      </p:sp>
      <p:grpSp>
        <p:nvGrpSpPr>
          <p:cNvPr id="98" name="Gruppieren 97">
            <a:extLst>
              <a:ext uri="{FF2B5EF4-FFF2-40B4-BE49-F238E27FC236}">
                <a16:creationId xmlns:a16="http://schemas.microsoft.com/office/drawing/2014/main" id="{843815C6-7E0C-4DE0-A43A-CB7B80A43730}"/>
              </a:ext>
            </a:extLst>
          </p:cNvPr>
          <p:cNvGrpSpPr/>
          <p:nvPr/>
        </p:nvGrpSpPr>
        <p:grpSpPr>
          <a:xfrm>
            <a:off x="5804273" y="3391674"/>
            <a:ext cx="4000334" cy="3454436"/>
            <a:chOff x="5804273" y="3391674"/>
            <a:chExt cx="4000334" cy="3454436"/>
          </a:xfrm>
        </p:grpSpPr>
        <p:grpSp>
          <p:nvGrpSpPr>
            <p:cNvPr id="97" name="Gruppieren 96">
              <a:extLst>
                <a:ext uri="{FF2B5EF4-FFF2-40B4-BE49-F238E27FC236}">
                  <a16:creationId xmlns:a16="http://schemas.microsoft.com/office/drawing/2014/main" id="{6B151DA6-8F4A-47D6-B1FF-AB109FEF69AE}"/>
                </a:ext>
              </a:extLst>
            </p:cNvPr>
            <p:cNvGrpSpPr/>
            <p:nvPr/>
          </p:nvGrpSpPr>
          <p:grpSpPr>
            <a:xfrm>
              <a:off x="5804273" y="3391674"/>
              <a:ext cx="4000334" cy="3454436"/>
              <a:chOff x="5804273" y="3391674"/>
              <a:chExt cx="4000334" cy="3454436"/>
            </a:xfrm>
          </p:grpSpPr>
          <p:sp>
            <p:nvSpPr>
              <p:cNvPr id="12" name="Ellipse 11">
                <a:extLst>
                  <a:ext uri="{FF2B5EF4-FFF2-40B4-BE49-F238E27FC236}">
                    <a16:creationId xmlns:a16="http://schemas.microsoft.com/office/drawing/2014/main" id="{8B93B9F7-FA4E-418D-B07C-0ADBFEBAF811}"/>
                  </a:ext>
                </a:extLst>
              </p:cNvPr>
              <p:cNvSpPr/>
              <p:nvPr/>
            </p:nvSpPr>
            <p:spPr>
              <a:xfrm>
                <a:off x="5804273" y="3391674"/>
                <a:ext cx="162000" cy="1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mj-lt"/>
                </a:endParaRPr>
              </a:p>
            </p:txBody>
          </p:sp>
          <p:grpSp>
            <p:nvGrpSpPr>
              <p:cNvPr id="46" name="Gruppieren 45">
                <a:extLst>
                  <a:ext uri="{FF2B5EF4-FFF2-40B4-BE49-F238E27FC236}">
                    <a16:creationId xmlns:a16="http://schemas.microsoft.com/office/drawing/2014/main" id="{917D8010-7428-460F-8A56-91993363251F}"/>
                  </a:ext>
                </a:extLst>
              </p:cNvPr>
              <p:cNvGrpSpPr/>
              <p:nvPr/>
            </p:nvGrpSpPr>
            <p:grpSpPr>
              <a:xfrm>
                <a:off x="6594418" y="3656851"/>
                <a:ext cx="3210189" cy="3189259"/>
                <a:chOff x="8973963" y="3638947"/>
                <a:chExt cx="3210189" cy="3189259"/>
              </a:xfrm>
            </p:grpSpPr>
            <p:pic>
              <p:nvPicPr>
                <p:cNvPr id="47" name="Grafik 46">
                  <a:extLst>
                    <a:ext uri="{FF2B5EF4-FFF2-40B4-BE49-F238E27FC236}">
                      <a16:creationId xmlns:a16="http://schemas.microsoft.com/office/drawing/2014/main" id="{870742FD-3FE4-4449-B031-326D4C783EB2}"/>
                    </a:ext>
                  </a:extLst>
                </p:cNvPr>
                <p:cNvPicPr>
                  <a:picLocks noChangeAspect="1"/>
                </p:cNvPicPr>
                <p:nvPr/>
              </p:nvPicPr>
              <p:blipFill rotWithShape="1">
                <a:blip r:embed="rId12">
                  <a:extLst>
                    <a:ext uri="{28A0092B-C50C-407E-A947-70E740481C1C}">
                      <a14:useLocalDpi xmlns:a14="http://schemas.microsoft.com/office/drawing/2010/main" val="0"/>
                    </a:ext>
                  </a:extLst>
                </a:blip>
                <a:srcRect r="48686" b="57927"/>
                <a:stretch/>
              </p:blipFill>
              <p:spPr>
                <a:xfrm>
                  <a:off x="8973963" y="3638947"/>
                  <a:ext cx="3210189" cy="3189259"/>
                </a:xfrm>
                <a:prstGeom prst="rect">
                  <a:avLst/>
                </a:prstGeom>
                <a:ln w="12700">
                  <a:solidFill>
                    <a:schemeClr val="tx1"/>
                  </a:solidFill>
                </a:ln>
              </p:spPr>
            </p:pic>
            <p:grpSp>
              <p:nvGrpSpPr>
                <p:cNvPr id="48" name="Gruppieren 47">
                  <a:extLst>
                    <a:ext uri="{FF2B5EF4-FFF2-40B4-BE49-F238E27FC236}">
                      <a16:creationId xmlns:a16="http://schemas.microsoft.com/office/drawing/2014/main" id="{77A82556-BCA8-422C-B3E4-7663FB49292D}"/>
                    </a:ext>
                  </a:extLst>
                </p:cNvPr>
                <p:cNvGrpSpPr/>
                <p:nvPr/>
              </p:nvGrpSpPr>
              <p:grpSpPr>
                <a:xfrm>
                  <a:off x="9922299" y="4779328"/>
                  <a:ext cx="192505" cy="930891"/>
                  <a:chOff x="5080412" y="1491552"/>
                  <a:chExt cx="192505" cy="930891"/>
                </a:xfrm>
              </p:grpSpPr>
              <p:pic>
                <p:nvPicPr>
                  <p:cNvPr id="58" name="Grafik 57">
                    <a:extLst>
                      <a:ext uri="{FF2B5EF4-FFF2-40B4-BE49-F238E27FC236}">
                        <a16:creationId xmlns:a16="http://schemas.microsoft.com/office/drawing/2014/main" id="{AE54A1A8-E204-4C0A-AC6D-122E7C378093}"/>
                      </a:ext>
                    </a:extLst>
                  </p:cNvPr>
                  <p:cNvPicPr>
                    <a:picLocks/>
                  </p:cNvPicPr>
                  <p:nvPr/>
                </p:nvPicPr>
                <p:blipFill rotWithShape="1">
                  <a:blip r:embed="rId13"/>
                  <a:srcRect t="3692"/>
                  <a:stretch/>
                </p:blipFill>
                <p:spPr>
                  <a:xfrm>
                    <a:off x="5122893" y="1491552"/>
                    <a:ext cx="90000" cy="720000"/>
                  </a:xfrm>
                  <a:prstGeom prst="rect">
                    <a:avLst/>
                  </a:prstGeom>
                </p:spPr>
              </p:pic>
              <p:sp>
                <p:nvSpPr>
                  <p:cNvPr id="59" name="Textfeld 58">
                    <a:extLst>
                      <a:ext uri="{FF2B5EF4-FFF2-40B4-BE49-F238E27FC236}">
                        <a16:creationId xmlns:a16="http://schemas.microsoft.com/office/drawing/2014/main" id="{3862C339-FE0E-4AFF-A2F1-90AC7450BAF8}"/>
                      </a:ext>
                    </a:extLst>
                  </p:cNvPr>
                  <p:cNvSpPr txBox="1"/>
                  <p:nvPr/>
                </p:nvSpPr>
                <p:spPr>
                  <a:xfrm>
                    <a:off x="5080412" y="2176222"/>
                    <a:ext cx="192505" cy="246221"/>
                  </a:xfrm>
                  <a:prstGeom prst="rect">
                    <a:avLst/>
                  </a:prstGeom>
                  <a:noFill/>
                </p:spPr>
                <p:txBody>
                  <a:bodyPr wrap="square" rtlCol="0">
                    <a:spAutoFit/>
                  </a:bodyPr>
                  <a:lstStyle/>
                  <a:p>
                    <a:pPr algn="ctr"/>
                    <a:r>
                      <a:rPr lang="en-GB" sz="1000" b="1" dirty="0">
                        <a:latin typeface="+mj-lt"/>
                      </a:rPr>
                      <a:t>8</a:t>
                    </a:r>
                  </a:p>
                </p:txBody>
              </p:sp>
            </p:grpSp>
            <p:grpSp>
              <p:nvGrpSpPr>
                <p:cNvPr id="49" name="Gruppieren 48">
                  <a:extLst>
                    <a:ext uri="{FF2B5EF4-FFF2-40B4-BE49-F238E27FC236}">
                      <a16:creationId xmlns:a16="http://schemas.microsoft.com/office/drawing/2014/main" id="{805E85B6-BD12-478D-8754-A9C4ADD15C67}"/>
                    </a:ext>
                  </a:extLst>
                </p:cNvPr>
                <p:cNvGrpSpPr/>
                <p:nvPr/>
              </p:nvGrpSpPr>
              <p:grpSpPr>
                <a:xfrm>
                  <a:off x="11010443" y="4631310"/>
                  <a:ext cx="335822" cy="949349"/>
                  <a:chOff x="3301915" y="2553996"/>
                  <a:chExt cx="335822" cy="949349"/>
                </a:xfrm>
              </p:grpSpPr>
              <p:pic>
                <p:nvPicPr>
                  <p:cNvPr id="56" name="Grafik 55">
                    <a:extLst>
                      <a:ext uri="{FF2B5EF4-FFF2-40B4-BE49-F238E27FC236}">
                        <a16:creationId xmlns:a16="http://schemas.microsoft.com/office/drawing/2014/main" id="{61B84091-C427-40A4-8568-1DF9C86D1BA2}"/>
                      </a:ext>
                    </a:extLst>
                  </p:cNvPr>
                  <p:cNvPicPr>
                    <a:picLocks/>
                  </p:cNvPicPr>
                  <p:nvPr/>
                </p:nvPicPr>
                <p:blipFill>
                  <a:blip r:embed="rId14"/>
                  <a:stretch>
                    <a:fillRect/>
                  </a:stretch>
                </p:blipFill>
                <p:spPr>
                  <a:xfrm>
                    <a:off x="3424826" y="2553996"/>
                    <a:ext cx="90000" cy="720000"/>
                  </a:xfrm>
                  <a:prstGeom prst="rect">
                    <a:avLst/>
                  </a:prstGeom>
                </p:spPr>
              </p:pic>
              <p:sp>
                <p:nvSpPr>
                  <p:cNvPr id="57" name="Textfeld 56">
                    <a:extLst>
                      <a:ext uri="{FF2B5EF4-FFF2-40B4-BE49-F238E27FC236}">
                        <a16:creationId xmlns:a16="http://schemas.microsoft.com/office/drawing/2014/main" id="{D87B406D-6249-4CD1-B0DB-867139FD5984}"/>
                      </a:ext>
                    </a:extLst>
                  </p:cNvPr>
                  <p:cNvSpPr txBox="1"/>
                  <p:nvPr/>
                </p:nvSpPr>
                <p:spPr>
                  <a:xfrm>
                    <a:off x="3301915" y="3257124"/>
                    <a:ext cx="335822" cy="246221"/>
                  </a:xfrm>
                  <a:prstGeom prst="rect">
                    <a:avLst/>
                  </a:prstGeom>
                  <a:noFill/>
                </p:spPr>
                <p:txBody>
                  <a:bodyPr wrap="square" rtlCol="0">
                    <a:spAutoFit/>
                  </a:bodyPr>
                  <a:lstStyle/>
                  <a:p>
                    <a:pPr algn="ctr"/>
                    <a:r>
                      <a:rPr lang="en-GB" sz="1000" b="1" dirty="0">
                        <a:latin typeface="+mj-lt"/>
                      </a:rPr>
                      <a:t>18</a:t>
                    </a:r>
                  </a:p>
                </p:txBody>
              </p:sp>
            </p:grpSp>
            <p:grpSp>
              <p:nvGrpSpPr>
                <p:cNvPr id="50" name="Gruppieren 49">
                  <a:extLst>
                    <a:ext uri="{FF2B5EF4-FFF2-40B4-BE49-F238E27FC236}">
                      <a16:creationId xmlns:a16="http://schemas.microsoft.com/office/drawing/2014/main" id="{9489EF96-DE13-4006-9EC2-6F2E723E1392}"/>
                    </a:ext>
                  </a:extLst>
                </p:cNvPr>
                <p:cNvGrpSpPr/>
                <p:nvPr/>
              </p:nvGrpSpPr>
              <p:grpSpPr>
                <a:xfrm>
                  <a:off x="10891019" y="4064409"/>
                  <a:ext cx="192505" cy="912331"/>
                  <a:chOff x="5680533" y="2720498"/>
                  <a:chExt cx="192505" cy="912331"/>
                </a:xfrm>
              </p:grpSpPr>
              <p:pic>
                <p:nvPicPr>
                  <p:cNvPr id="54" name="Grafik 53">
                    <a:extLst>
                      <a:ext uri="{FF2B5EF4-FFF2-40B4-BE49-F238E27FC236}">
                        <a16:creationId xmlns:a16="http://schemas.microsoft.com/office/drawing/2014/main" id="{E9DCB189-4EA2-48F7-84E9-638E6182F5A4}"/>
                      </a:ext>
                    </a:extLst>
                  </p:cNvPr>
                  <p:cNvPicPr>
                    <a:picLocks/>
                  </p:cNvPicPr>
                  <p:nvPr/>
                </p:nvPicPr>
                <p:blipFill rotWithShape="1">
                  <a:blip r:embed="rId15"/>
                  <a:srcRect t="1640" r="8353"/>
                  <a:stretch/>
                </p:blipFill>
                <p:spPr>
                  <a:xfrm>
                    <a:off x="5731786" y="2720498"/>
                    <a:ext cx="90000" cy="720000"/>
                  </a:xfrm>
                  <a:prstGeom prst="rect">
                    <a:avLst/>
                  </a:prstGeom>
                </p:spPr>
              </p:pic>
              <p:sp>
                <p:nvSpPr>
                  <p:cNvPr id="55" name="Textfeld 54">
                    <a:extLst>
                      <a:ext uri="{FF2B5EF4-FFF2-40B4-BE49-F238E27FC236}">
                        <a16:creationId xmlns:a16="http://schemas.microsoft.com/office/drawing/2014/main" id="{3614FB9E-E146-447B-ADDD-67D1EE382377}"/>
                      </a:ext>
                    </a:extLst>
                  </p:cNvPr>
                  <p:cNvSpPr txBox="1"/>
                  <p:nvPr/>
                </p:nvSpPr>
                <p:spPr>
                  <a:xfrm>
                    <a:off x="5680533" y="3386608"/>
                    <a:ext cx="192505" cy="246221"/>
                  </a:xfrm>
                  <a:prstGeom prst="rect">
                    <a:avLst/>
                  </a:prstGeom>
                  <a:noFill/>
                </p:spPr>
                <p:txBody>
                  <a:bodyPr wrap="square" rtlCol="0">
                    <a:spAutoFit/>
                  </a:bodyPr>
                  <a:lstStyle/>
                  <a:p>
                    <a:pPr algn="ctr"/>
                    <a:r>
                      <a:rPr lang="en-GB" sz="1000" b="1" dirty="0">
                        <a:latin typeface="+mj-lt"/>
                      </a:rPr>
                      <a:t>2</a:t>
                    </a:r>
                  </a:p>
                </p:txBody>
              </p:sp>
            </p:grpSp>
            <p:grpSp>
              <p:nvGrpSpPr>
                <p:cNvPr id="51" name="Gruppieren 50">
                  <a:extLst>
                    <a:ext uri="{FF2B5EF4-FFF2-40B4-BE49-F238E27FC236}">
                      <a16:creationId xmlns:a16="http://schemas.microsoft.com/office/drawing/2014/main" id="{97125591-9A6F-4AC6-B3DD-D6D29FFC94BE}"/>
                    </a:ext>
                  </a:extLst>
                </p:cNvPr>
                <p:cNvGrpSpPr/>
                <p:nvPr/>
              </p:nvGrpSpPr>
              <p:grpSpPr>
                <a:xfrm>
                  <a:off x="10252096" y="3811693"/>
                  <a:ext cx="351607" cy="930341"/>
                  <a:chOff x="2391399" y="2075434"/>
                  <a:chExt cx="351607" cy="930341"/>
                </a:xfrm>
              </p:grpSpPr>
              <p:pic>
                <p:nvPicPr>
                  <p:cNvPr id="52" name="Grafik 51">
                    <a:extLst>
                      <a:ext uri="{FF2B5EF4-FFF2-40B4-BE49-F238E27FC236}">
                        <a16:creationId xmlns:a16="http://schemas.microsoft.com/office/drawing/2014/main" id="{923D7173-3005-4FEA-B439-027B8C1781E7}"/>
                      </a:ext>
                    </a:extLst>
                  </p:cNvPr>
                  <p:cNvPicPr>
                    <a:picLocks/>
                  </p:cNvPicPr>
                  <p:nvPr/>
                </p:nvPicPr>
                <p:blipFill>
                  <a:blip r:embed="rId16"/>
                  <a:stretch>
                    <a:fillRect/>
                  </a:stretch>
                </p:blipFill>
                <p:spPr>
                  <a:xfrm>
                    <a:off x="2522209" y="2075434"/>
                    <a:ext cx="90000" cy="720000"/>
                  </a:xfrm>
                  <a:prstGeom prst="rect">
                    <a:avLst/>
                  </a:prstGeom>
                </p:spPr>
              </p:pic>
              <p:sp>
                <p:nvSpPr>
                  <p:cNvPr id="53" name="Textfeld 52">
                    <a:extLst>
                      <a:ext uri="{FF2B5EF4-FFF2-40B4-BE49-F238E27FC236}">
                        <a16:creationId xmlns:a16="http://schemas.microsoft.com/office/drawing/2014/main" id="{B099CD84-EAAD-42F2-B035-117E369A2D72}"/>
                      </a:ext>
                    </a:extLst>
                  </p:cNvPr>
                  <p:cNvSpPr txBox="1"/>
                  <p:nvPr/>
                </p:nvSpPr>
                <p:spPr>
                  <a:xfrm>
                    <a:off x="2391399" y="2759554"/>
                    <a:ext cx="351607" cy="246221"/>
                  </a:xfrm>
                  <a:prstGeom prst="rect">
                    <a:avLst/>
                  </a:prstGeom>
                  <a:noFill/>
                </p:spPr>
                <p:txBody>
                  <a:bodyPr wrap="square" rtlCol="0">
                    <a:spAutoFit/>
                  </a:bodyPr>
                  <a:lstStyle/>
                  <a:p>
                    <a:pPr algn="ctr"/>
                    <a:r>
                      <a:rPr lang="en-GB" sz="1000" b="1" dirty="0">
                        <a:latin typeface="+mj-lt"/>
                      </a:rPr>
                      <a:t>19</a:t>
                    </a:r>
                  </a:p>
                </p:txBody>
              </p:sp>
            </p:grpSp>
          </p:grpSp>
          <p:cxnSp>
            <p:nvCxnSpPr>
              <p:cNvPr id="60" name="Gerader Verbinder 59">
                <a:extLst>
                  <a:ext uri="{FF2B5EF4-FFF2-40B4-BE49-F238E27FC236}">
                    <a16:creationId xmlns:a16="http://schemas.microsoft.com/office/drawing/2014/main" id="{58E423FB-854C-4872-85CD-BE02369DF746}"/>
                  </a:ext>
                </a:extLst>
              </p:cNvPr>
              <p:cNvCxnSpPr>
                <a:cxnSpLocks/>
                <a:stCxn id="12" idx="5"/>
              </p:cNvCxnSpPr>
              <p:nvPr/>
            </p:nvCxnSpPr>
            <p:spPr>
              <a:xfrm>
                <a:off x="5942549" y="3529950"/>
                <a:ext cx="631321" cy="331179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Gerader Verbinder 60">
                <a:extLst>
                  <a:ext uri="{FF2B5EF4-FFF2-40B4-BE49-F238E27FC236}">
                    <a16:creationId xmlns:a16="http://schemas.microsoft.com/office/drawing/2014/main" id="{8CCD3877-F84E-4982-8744-BE6EE245DEA6}"/>
                  </a:ext>
                </a:extLst>
              </p:cNvPr>
              <p:cNvCxnSpPr>
                <a:cxnSpLocks/>
                <a:stCxn id="12" idx="5"/>
              </p:cNvCxnSpPr>
              <p:nvPr/>
            </p:nvCxnSpPr>
            <p:spPr>
              <a:xfrm>
                <a:off x="5942549" y="3529950"/>
                <a:ext cx="645206" cy="12971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uppieren 17">
              <a:extLst>
                <a:ext uri="{FF2B5EF4-FFF2-40B4-BE49-F238E27FC236}">
                  <a16:creationId xmlns:a16="http://schemas.microsoft.com/office/drawing/2014/main" id="{A6F8E0DA-C944-4AB3-A737-6C74B2EE808F}"/>
                </a:ext>
              </a:extLst>
            </p:cNvPr>
            <p:cNvGrpSpPr/>
            <p:nvPr/>
          </p:nvGrpSpPr>
          <p:grpSpPr>
            <a:xfrm>
              <a:off x="8901896" y="4318513"/>
              <a:ext cx="192505" cy="920942"/>
              <a:chOff x="4867335" y="498385"/>
              <a:chExt cx="192505" cy="920942"/>
            </a:xfrm>
          </p:grpSpPr>
          <p:pic>
            <p:nvPicPr>
              <p:cNvPr id="19" name="Grafik 18">
                <a:extLst>
                  <a:ext uri="{FF2B5EF4-FFF2-40B4-BE49-F238E27FC236}">
                    <a16:creationId xmlns:a16="http://schemas.microsoft.com/office/drawing/2014/main" id="{CA09FE1D-970B-43AD-BA0C-09F915C788E9}"/>
                  </a:ext>
                </a:extLst>
              </p:cNvPr>
              <p:cNvPicPr>
                <a:picLocks/>
              </p:cNvPicPr>
              <p:nvPr/>
            </p:nvPicPr>
            <p:blipFill>
              <a:blip r:embed="rId17"/>
              <a:stretch>
                <a:fillRect/>
              </a:stretch>
            </p:blipFill>
            <p:spPr>
              <a:xfrm>
                <a:off x="4918588" y="498385"/>
                <a:ext cx="90000" cy="720000"/>
              </a:xfrm>
              <a:prstGeom prst="rect">
                <a:avLst/>
              </a:prstGeom>
            </p:spPr>
          </p:pic>
          <p:sp>
            <p:nvSpPr>
              <p:cNvPr id="20" name="Textfeld 19">
                <a:extLst>
                  <a:ext uri="{FF2B5EF4-FFF2-40B4-BE49-F238E27FC236}">
                    <a16:creationId xmlns:a16="http://schemas.microsoft.com/office/drawing/2014/main" id="{AEDD6BDE-D561-42B2-8EC2-0B07B48C6161}"/>
                  </a:ext>
                </a:extLst>
              </p:cNvPr>
              <p:cNvSpPr txBox="1"/>
              <p:nvPr/>
            </p:nvSpPr>
            <p:spPr>
              <a:xfrm>
                <a:off x="4867335" y="1173106"/>
                <a:ext cx="192505" cy="246221"/>
              </a:xfrm>
              <a:prstGeom prst="rect">
                <a:avLst/>
              </a:prstGeom>
              <a:noFill/>
            </p:spPr>
            <p:txBody>
              <a:bodyPr wrap="square" rtlCol="0">
                <a:spAutoFit/>
              </a:bodyPr>
              <a:lstStyle/>
              <a:p>
                <a:pPr algn="ctr"/>
                <a:r>
                  <a:rPr lang="en-GB" sz="1000" b="1" dirty="0">
                    <a:latin typeface="+mj-lt"/>
                  </a:rPr>
                  <a:t>7</a:t>
                </a:r>
              </a:p>
            </p:txBody>
          </p:sp>
        </p:grpSp>
      </p:grpSp>
      <p:grpSp>
        <p:nvGrpSpPr>
          <p:cNvPr id="33" name="Gruppieren 32">
            <a:extLst>
              <a:ext uri="{FF2B5EF4-FFF2-40B4-BE49-F238E27FC236}">
                <a16:creationId xmlns:a16="http://schemas.microsoft.com/office/drawing/2014/main" id="{DD3944AA-6154-4526-96D7-8D86AED6C922}"/>
              </a:ext>
            </a:extLst>
          </p:cNvPr>
          <p:cNvGrpSpPr/>
          <p:nvPr/>
        </p:nvGrpSpPr>
        <p:grpSpPr>
          <a:xfrm>
            <a:off x="5574349" y="3067212"/>
            <a:ext cx="412472" cy="911145"/>
            <a:chOff x="8394523" y="5311558"/>
            <a:chExt cx="412472" cy="911145"/>
          </a:xfrm>
        </p:grpSpPr>
        <p:grpSp>
          <p:nvGrpSpPr>
            <p:cNvPr id="34" name="Gruppieren 33">
              <a:extLst>
                <a:ext uri="{FF2B5EF4-FFF2-40B4-BE49-F238E27FC236}">
                  <a16:creationId xmlns:a16="http://schemas.microsoft.com/office/drawing/2014/main" id="{A56F7350-D565-457B-BB3B-418A70D6D8A0}"/>
                </a:ext>
              </a:extLst>
            </p:cNvPr>
            <p:cNvGrpSpPr/>
            <p:nvPr/>
          </p:nvGrpSpPr>
          <p:grpSpPr>
            <a:xfrm>
              <a:off x="8394523" y="5311558"/>
              <a:ext cx="192505" cy="911145"/>
              <a:chOff x="5499809" y="3073301"/>
              <a:chExt cx="192505" cy="911145"/>
            </a:xfrm>
          </p:grpSpPr>
          <p:pic>
            <p:nvPicPr>
              <p:cNvPr id="38" name="Grafik 37">
                <a:extLst>
                  <a:ext uri="{FF2B5EF4-FFF2-40B4-BE49-F238E27FC236}">
                    <a16:creationId xmlns:a16="http://schemas.microsoft.com/office/drawing/2014/main" id="{F7F279BF-DA2B-48AA-9BDF-3C47AC4020FB}"/>
                  </a:ext>
                </a:extLst>
              </p:cNvPr>
              <p:cNvPicPr>
                <a:picLocks/>
              </p:cNvPicPr>
              <p:nvPr/>
            </p:nvPicPr>
            <p:blipFill rotWithShape="1">
              <a:blip r:embed="rId18"/>
              <a:srcRect l="8696"/>
              <a:stretch/>
            </p:blipFill>
            <p:spPr>
              <a:xfrm>
                <a:off x="5551061" y="3073301"/>
                <a:ext cx="90000" cy="720000"/>
              </a:xfrm>
              <a:prstGeom prst="rect">
                <a:avLst/>
              </a:prstGeom>
            </p:spPr>
          </p:pic>
          <p:sp>
            <p:nvSpPr>
              <p:cNvPr id="39" name="Textfeld 38">
                <a:extLst>
                  <a:ext uri="{FF2B5EF4-FFF2-40B4-BE49-F238E27FC236}">
                    <a16:creationId xmlns:a16="http://schemas.microsoft.com/office/drawing/2014/main" id="{348DFD06-5E91-43F7-A8B3-C7C9851DF630}"/>
                  </a:ext>
                </a:extLst>
              </p:cNvPr>
              <p:cNvSpPr txBox="1"/>
              <p:nvPr/>
            </p:nvSpPr>
            <p:spPr>
              <a:xfrm>
                <a:off x="5499809" y="3738225"/>
                <a:ext cx="192505" cy="246221"/>
              </a:xfrm>
              <a:prstGeom prst="rect">
                <a:avLst/>
              </a:prstGeom>
              <a:noFill/>
            </p:spPr>
            <p:txBody>
              <a:bodyPr wrap="square" rtlCol="0">
                <a:spAutoFit/>
              </a:bodyPr>
              <a:lstStyle/>
              <a:p>
                <a:pPr algn="ctr"/>
                <a:r>
                  <a:rPr lang="en-GB" sz="1000" b="1" dirty="0">
                    <a:latin typeface="+mj-lt"/>
                  </a:rPr>
                  <a:t>5</a:t>
                </a:r>
              </a:p>
            </p:txBody>
          </p:sp>
        </p:grpSp>
        <p:grpSp>
          <p:nvGrpSpPr>
            <p:cNvPr id="35" name="Gruppieren 34">
              <a:extLst>
                <a:ext uri="{FF2B5EF4-FFF2-40B4-BE49-F238E27FC236}">
                  <a16:creationId xmlns:a16="http://schemas.microsoft.com/office/drawing/2014/main" id="{AD8BC6A2-9855-4C6E-865F-D5B9A9B1FD83}"/>
                </a:ext>
              </a:extLst>
            </p:cNvPr>
            <p:cNvGrpSpPr/>
            <p:nvPr/>
          </p:nvGrpSpPr>
          <p:grpSpPr>
            <a:xfrm>
              <a:off x="8419259" y="5313663"/>
              <a:ext cx="387736" cy="909040"/>
              <a:chOff x="4824555" y="1579275"/>
              <a:chExt cx="387736" cy="909040"/>
            </a:xfrm>
          </p:grpSpPr>
          <p:pic>
            <p:nvPicPr>
              <p:cNvPr id="36" name="Grafik 35">
                <a:extLst>
                  <a:ext uri="{FF2B5EF4-FFF2-40B4-BE49-F238E27FC236}">
                    <a16:creationId xmlns:a16="http://schemas.microsoft.com/office/drawing/2014/main" id="{DCDCC10B-0CD3-4CDB-B5D6-B1DA1CBBBACA}"/>
                  </a:ext>
                </a:extLst>
              </p:cNvPr>
              <p:cNvPicPr>
                <a:picLocks/>
              </p:cNvPicPr>
              <p:nvPr/>
            </p:nvPicPr>
            <p:blipFill>
              <a:blip r:embed="rId19"/>
              <a:stretch>
                <a:fillRect/>
              </a:stretch>
            </p:blipFill>
            <p:spPr>
              <a:xfrm>
                <a:off x="4973423" y="1579275"/>
                <a:ext cx="90000" cy="720000"/>
              </a:xfrm>
              <a:prstGeom prst="rect">
                <a:avLst/>
              </a:prstGeom>
            </p:spPr>
          </p:pic>
          <p:sp>
            <p:nvSpPr>
              <p:cNvPr id="37" name="Textfeld 36">
                <a:extLst>
                  <a:ext uri="{FF2B5EF4-FFF2-40B4-BE49-F238E27FC236}">
                    <a16:creationId xmlns:a16="http://schemas.microsoft.com/office/drawing/2014/main" id="{37F4DF85-752C-4C9A-94A2-0100CA6748C0}"/>
                  </a:ext>
                </a:extLst>
              </p:cNvPr>
              <p:cNvSpPr txBox="1"/>
              <p:nvPr/>
            </p:nvSpPr>
            <p:spPr>
              <a:xfrm>
                <a:off x="4824555" y="2242094"/>
                <a:ext cx="387736" cy="246221"/>
              </a:xfrm>
              <a:prstGeom prst="rect">
                <a:avLst/>
              </a:prstGeom>
              <a:noFill/>
            </p:spPr>
            <p:txBody>
              <a:bodyPr wrap="square" rtlCol="0">
                <a:spAutoFit/>
              </a:bodyPr>
              <a:lstStyle/>
              <a:p>
                <a:pPr algn="ctr"/>
                <a:r>
                  <a:rPr lang="en-GB" sz="1000" b="1" dirty="0">
                    <a:latin typeface="+mj-lt"/>
                  </a:rPr>
                  <a:t>16</a:t>
                </a:r>
              </a:p>
            </p:txBody>
          </p:sp>
        </p:grpSp>
      </p:grpSp>
      <p:grpSp>
        <p:nvGrpSpPr>
          <p:cNvPr id="133" name="Gruppieren 132">
            <a:extLst>
              <a:ext uri="{FF2B5EF4-FFF2-40B4-BE49-F238E27FC236}">
                <a16:creationId xmlns:a16="http://schemas.microsoft.com/office/drawing/2014/main" id="{5101BE7B-BCF0-493D-999A-63F2E54219F6}"/>
              </a:ext>
            </a:extLst>
          </p:cNvPr>
          <p:cNvGrpSpPr/>
          <p:nvPr/>
        </p:nvGrpSpPr>
        <p:grpSpPr>
          <a:xfrm>
            <a:off x="3952070" y="1036395"/>
            <a:ext cx="192505" cy="917120"/>
            <a:chOff x="3952070" y="1036395"/>
            <a:chExt cx="192505" cy="917120"/>
          </a:xfrm>
        </p:grpSpPr>
        <p:sp>
          <p:nvSpPr>
            <p:cNvPr id="14" name="Textfeld 13">
              <a:extLst>
                <a:ext uri="{FF2B5EF4-FFF2-40B4-BE49-F238E27FC236}">
                  <a16:creationId xmlns:a16="http://schemas.microsoft.com/office/drawing/2014/main" id="{08A04E3C-781A-4B97-9EEA-B0AED56C18EF}"/>
                </a:ext>
              </a:extLst>
            </p:cNvPr>
            <p:cNvSpPr txBox="1"/>
            <p:nvPr/>
          </p:nvSpPr>
          <p:spPr>
            <a:xfrm>
              <a:off x="3952070" y="1707294"/>
              <a:ext cx="192505" cy="246221"/>
            </a:xfrm>
            <a:prstGeom prst="rect">
              <a:avLst/>
            </a:prstGeom>
            <a:noFill/>
          </p:spPr>
          <p:txBody>
            <a:bodyPr wrap="square" rtlCol="0">
              <a:spAutoFit/>
            </a:bodyPr>
            <a:lstStyle/>
            <a:p>
              <a:pPr algn="ctr"/>
              <a:r>
                <a:rPr lang="en-GB" sz="1000" b="1" dirty="0">
                  <a:latin typeface="+mj-lt"/>
                </a:rPr>
                <a:t>1</a:t>
              </a:r>
            </a:p>
          </p:txBody>
        </p:sp>
        <p:grpSp>
          <p:nvGrpSpPr>
            <p:cNvPr id="132" name="Gruppieren 131">
              <a:extLst>
                <a:ext uri="{FF2B5EF4-FFF2-40B4-BE49-F238E27FC236}">
                  <a16:creationId xmlns:a16="http://schemas.microsoft.com/office/drawing/2014/main" id="{BBB084AB-3AD4-43DB-9F42-CBAE5F26342E}"/>
                </a:ext>
              </a:extLst>
            </p:cNvPr>
            <p:cNvGrpSpPr/>
            <p:nvPr/>
          </p:nvGrpSpPr>
          <p:grpSpPr>
            <a:xfrm>
              <a:off x="3997466" y="1036395"/>
              <a:ext cx="92264" cy="720000"/>
              <a:chOff x="3997466" y="1036395"/>
              <a:chExt cx="92264" cy="720000"/>
            </a:xfrm>
          </p:grpSpPr>
          <p:pic>
            <p:nvPicPr>
              <p:cNvPr id="13" name="Grafik 12">
                <a:extLst>
                  <a:ext uri="{FF2B5EF4-FFF2-40B4-BE49-F238E27FC236}">
                    <a16:creationId xmlns:a16="http://schemas.microsoft.com/office/drawing/2014/main" id="{0267F209-0E26-4198-B3BE-98E0F6D8EDFE}"/>
                  </a:ext>
                </a:extLst>
              </p:cNvPr>
              <p:cNvPicPr>
                <a:picLocks/>
              </p:cNvPicPr>
              <p:nvPr/>
            </p:nvPicPr>
            <p:blipFill rotWithShape="1">
              <a:blip r:embed="rId20"/>
              <a:srcRect r="5971"/>
              <a:stretch/>
            </p:blipFill>
            <p:spPr>
              <a:xfrm>
                <a:off x="3997466" y="1036395"/>
                <a:ext cx="90000" cy="720000"/>
              </a:xfrm>
              <a:prstGeom prst="rect">
                <a:avLst/>
              </a:prstGeom>
            </p:spPr>
          </p:pic>
          <p:grpSp>
            <p:nvGrpSpPr>
              <p:cNvPr id="112" name="Gruppieren 111">
                <a:extLst>
                  <a:ext uri="{FF2B5EF4-FFF2-40B4-BE49-F238E27FC236}">
                    <a16:creationId xmlns:a16="http://schemas.microsoft.com/office/drawing/2014/main" id="{8B0D63B9-DA58-4B1C-89CB-5A0CD07767E9}"/>
                  </a:ext>
                </a:extLst>
              </p:cNvPr>
              <p:cNvGrpSpPr/>
              <p:nvPr/>
            </p:nvGrpSpPr>
            <p:grpSpPr>
              <a:xfrm>
                <a:off x="3997466" y="1287076"/>
                <a:ext cx="92264" cy="234000"/>
                <a:chOff x="6078008" y="279332"/>
                <a:chExt cx="92264" cy="234000"/>
              </a:xfrm>
            </p:grpSpPr>
            <p:cxnSp>
              <p:nvCxnSpPr>
                <p:cNvPr id="4" name="Gerader Verbinder 3">
                  <a:extLst>
                    <a:ext uri="{FF2B5EF4-FFF2-40B4-BE49-F238E27FC236}">
                      <a16:creationId xmlns:a16="http://schemas.microsoft.com/office/drawing/2014/main" id="{CED0B3C5-3FB5-47B8-B77F-A4668E5452E6}"/>
                    </a:ext>
                  </a:extLst>
                </p:cNvPr>
                <p:cNvCxnSpPr>
                  <a:cxnSpLocks/>
                </p:cNvCxnSpPr>
                <p:nvPr/>
              </p:nvCxnSpPr>
              <p:spPr>
                <a:xfrm flipV="1">
                  <a:off x="6080272" y="279332"/>
                  <a:ext cx="90000" cy="23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Gerader Verbinder 110">
                  <a:extLst>
                    <a:ext uri="{FF2B5EF4-FFF2-40B4-BE49-F238E27FC236}">
                      <a16:creationId xmlns:a16="http://schemas.microsoft.com/office/drawing/2014/main" id="{4E5682AB-F6AA-41FA-975C-B6538EB683C8}"/>
                    </a:ext>
                  </a:extLst>
                </p:cNvPr>
                <p:cNvCxnSpPr>
                  <a:cxnSpLocks/>
                </p:cNvCxnSpPr>
                <p:nvPr/>
              </p:nvCxnSpPr>
              <p:spPr>
                <a:xfrm flipH="1" flipV="1">
                  <a:off x="6078008" y="279332"/>
                  <a:ext cx="90000" cy="23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2" name="Gruppieren 121">
            <a:extLst>
              <a:ext uri="{FF2B5EF4-FFF2-40B4-BE49-F238E27FC236}">
                <a16:creationId xmlns:a16="http://schemas.microsoft.com/office/drawing/2014/main" id="{27A4A051-1ABE-447F-B993-AB89A8B2016F}"/>
              </a:ext>
            </a:extLst>
          </p:cNvPr>
          <p:cNvGrpSpPr/>
          <p:nvPr/>
        </p:nvGrpSpPr>
        <p:grpSpPr>
          <a:xfrm>
            <a:off x="3171851" y="5080519"/>
            <a:ext cx="351607" cy="933885"/>
            <a:chOff x="3171851" y="5080519"/>
            <a:chExt cx="351607" cy="933885"/>
          </a:xfrm>
        </p:grpSpPr>
        <p:grpSp>
          <p:nvGrpSpPr>
            <p:cNvPr id="24" name="Gruppieren 23">
              <a:extLst>
                <a:ext uri="{FF2B5EF4-FFF2-40B4-BE49-F238E27FC236}">
                  <a16:creationId xmlns:a16="http://schemas.microsoft.com/office/drawing/2014/main" id="{E20489D8-50F4-4D44-9E5E-D9C8A26C098C}"/>
                </a:ext>
              </a:extLst>
            </p:cNvPr>
            <p:cNvGrpSpPr/>
            <p:nvPr/>
          </p:nvGrpSpPr>
          <p:grpSpPr>
            <a:xfrm>
              <a:off x="3171851" y="5080519"/>
              <a:ext cx="351607" cy="933885"/>
              <a:chOff x="2625941" y="1927887"/>
              <a:chExt cx="351607" cy="933885"/>
            </a:xfrm>
          </p:grpSpPr>
          <p:pic>
            <p:nvPicPr>
              <p:cNvPr id="25" name="Grafik 24">
                <a:extLst>
                  <a:ext uri="{FF2B5EF4-FFF2-40B4-BE49-F238E27FC236}">
                    <a16:creationId xmlns:a16="http://schemas.microsoft.com/office/drawing/2014/main" id="{72627062-8B1D-4166-88FD-373633A1418C}"/>
                  </a:ext>
                </a:extLst>
              </p:cNvPr>
              <p:cNvPicPr>
                <a:picLocks/>
              </p:cNvPicPr>
              <p:nvPr/>
            </p:nvPicPr>
            <p:blipFill>
              <a:blip r:embed="rId21"/>
              <a:stretch>
                <a:fillRect/>
              </a:stretch>
            </p:blipFill>
            <p:spPr>
              <a:xfrm>
                <a:off x="2756745" y="1927887"/>
                <a:ext cx="90000" cy="720000"/>
              </a:xfrm>
              <a:prstGeom prst="rect">
                <a:avLst/>
              </a:prstGeom>
            </p:spPr>
          </p:pic>
          <p:sp>
            <p:nvSpPr>
              <p:cNvPr id="26" name="Textfeld 25">
                <a:extLst>
                  <a:ext uri="{FF2B5EF4-FFF2-40B4-BE49-F238E27FC236}">
                    <a16:creationId xmlns:a16="http://schemas.microsoft.com/office/drawing/2014/main" id="{7A3DC334-602E-4D2E-9D43-721AB31837FF}"/>
                  </a:ext>
                </a:extLst>
              </p:cNvPr>
              <p:cNvSpPr txBox="1"/>
              <p:nvPr/>
            </p:nvSpPr>
            <p:spPr>
              <a:xfrm>
                <a:off x="2625941" y="2615551"/>
                <a:ext cx="351607" cy="246221"/>
              </a:xfrm>
              <a:prstGeom prst="rect">
                <a:avLst/>
              </a:prstGeom>
              <a:noFill/>
            </p:spPr>
            <p:txBody>
              <a:bodyPr wrap="square" rtlCol="0">
                <a:spAutoFit/>
              </a:bodyPr>
              <a:lstStyle/>
              <a:p>
                <a:pPr algn="ctr"/>
                <a:r>
                  <a:rPr lang="en-GB" sz="1000" b="1" dirty="0">
                    <a:latin typeface="+mj-lt"/>
                  </a:rPr>
                  <a:t>13</a:t>
                </a:r>
              </a:p>
            </p:txBody>
          </p:sp>
        </p:grpSp>
        <p:grpSp>
          <p:nvGrpSpPr>
            <p:cNvPr id="119" name="Gruppieren 118">
              <a:extLst>
                <a:ext uri="{FF2B5EF4-FFF2-40B4-BE49-F238E27FC236}">
                  <a16:creationId xmlns:a16="http://schemas.microsoft.com/office/drawing/2014/main" id="{16E9485B-307B-44CE-A334-5C1D72C1DCA9}"/>
                </a:ext>
              </a:extLst>
            </p:cNvPr>
            <p:cNvGrpSpPr/>
            <p:nvPr/>
          </p:nvGrpSpPr>
          <p:grpSpPr>
            <a:xfrm>
              <a:off x="3300391" y="5335281"/>
              <a:ext cx="92264" cy="234000"/>
              <a:chOff x="6078008" y="279332"/>
              <a:chExt cx="92264" cy="234000"/>
            </a:xfrm>
          </p:grpSpPr>
          <p:cxnSp>
            <p:nvCxnSpPr>
              <p:cNvPr id="120" name="Gerader Verbinder 119">
                <a:extLst>
                  <a:ext uri="{FF2B5EF4-FFF2-40B4-BE49-F238E27FC236}">
                    <a16:creationId xmlns:a16="http://schemas.microsoft.com/office/drawing/2014/main" id="{3E14701B-0C74-47B3-B403-258BA9391AA1}"/>
                  </a:ext>
                </a:extLst>
              </p:cNvPr>
              <p:cNvCxnSpPr>
                <a:cxnSpLocks/>
              </p:cNvCxnSpPr>
              <p:nvPr/>
            </p:nvCxnSpPr>
            <p:spPr>
              <a:xfrm flipV="1">
                <a:off x="6080272" y="279332"/>
                <a:ext cx="90000" cy="23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8E47AADB-57F4-4E14-B70F-4F5B417759AD}"/>
                  </a:ext>
                </a:extLst>
              </p:cNvPr>
              <p:cNvCxnSpPr>
                <a:cxnSpLocks/>
              </p:cNvCxnSpPr>
              <p:nvPr/>
            </p:nvCxnSpPr>
            <p:spPr>
              <a:xfrm flipH="1" flipV="1">
                <a:off x="6078008" y="279332"/>
                <a:ext cx="90000" cy="23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8" name="Gruppieren 127">
            <a:extLst>
              <a:ext uri="{FF2B5EF4-FFF2-40B4-BE49-F238E27FC236}">
                <a16:creationId xmlns:a16="http://schemas.microsoft.com/office/drawing/2014/main" id="{4DFD61F1-B4E8-40D6-AD3F-B0D42F11A170}"/>
              </a:ext>
            </a:extLst>
          </p:cNvPr>
          <p:cNvGrpSpPr/>
          <p:nvPr/>
        </p:nvGrpSpPr>
        <p:grpSpPr>
          <a:xfrm>
            <a:off x="5671997" y="36280"/>
            <a:ext cx="1790106" cy="1437239"/>
            <a:chOff x="5671997" y="36280"/>
            <a:chExt cx="1790106" cy="1437239"/>
          </a:xfrm>
        </p:grpSpPr>
        <p:grpSp>
          <p:nvGrpSpPr>
            <p:cNvPr id="101" name="Gruppieren 100">
              <a:extLst>
                <a:ext uri="{FF2B5EF4-FFF2-40B4-BE49-F238E27FC236}">
                  <a16:creationId xmlns:a16="http://schemas.microsoft.com/office/drawing/2014/main" id="{5F60CB8B-7DBF-4600-955E-527CF16EFB80}"/>
                </a:ext>
              </a:extLst>
            </p:cNvPr>
            <p:cNvGrpSpPr/>
            <p:nvPr/>
          </p:nvGrpSpPr>
          <p:grpSpPr>
            <a:xfrm>
              <a:off x="5783224" y="36280"/>
              <a:ext cx="1678879" cy="1171706"/>
              <a:chOff x="5783224" y="36280"/>
              <a:chExt cx="1678879" cy="1171706"/>
            </a:xfrm>
          </p:grpSpPr>
          <p:grpSp>
            <p:nvGrpSpPr>
              <p:cNvPr id="43" name="Gruppieren 42">
                <a:extLst>
                  <a:ext uri="{FF2B5EF4-FFF2-40B4-BE49-F238E27FC236}">
                    <a16:creationId xmlns:a16="http://schemas.microsoft.com/office/drawing/2014/main" id="{CF339643-0B11-4EA6-8224-68D488967D36}"/>
                  </a:ext>
                </a:extLst>
              </p:cNvPr>
              <p:cNvGrpSpPr/>
              <p:nvPr/>
            </p:nvGrpSpPr>
            <p:grpSpPr>
              <a:xfrm>
                <a:off x="5783224" y="279332"/>
                <a:ext cx="684096" cy="928654"/>
                <a:chOff x="5770725" y="59708"/>
                <a:chExt cx="684096" cy="928654"/>
              </a:xfrm>
            </p:grpSpPr>
            <p:pic>
              <p:nvPicPr>
                <p:cNvPr id="44" name="Grafik 43">
                  <a:extLst>
                    <a:ext uri="{FF2B5EF4-FFF2-40B4-BE49-F238E27FC236}">
                      <a16:creationId xmlns:a16="http://schemas.microsoft.com/office/drawing/2014/main" id="{B0BD9EA3-B950-4941-9801-5BB674B7E26C}"/>
                    </a:ext>
                  </a:extLst>
                </p:cNvPr>
                <p:cNvPicPr>
                  <a:picLocks/>
                </p:cNvPicPr>
                <p:nvPr/>
              </p:nvPicPr>
              <p:blipFill>
                <a:blip r:embed="rId22"/>
                <a:stretch>
                  <a:fillRect/>
                </a:stretch>
              </p:blipFill>
              <p:spPr>
                <a:xfrm>
                  <a:off x="5977773" y="59708"/>
                  <a:ext cx="270000" cy="720000"/>
                </a:xfrm>
                <a:prstGeom prst="rect">
                  <a:avLst/>
                </a:prstGeom>
              </p:spPr>
            </p:pic>
            <p:sp>
              <p:nvSpPr>
                <p:cNvPr id="45" name="Textfeld 44">
                  <a:extLst>
                    <a:ext uri="{FF2B5EF4-FFF2-40B4-BE49-F238E27FC236}">
                      <a16:creationId xmlns:a16="http://schemas.microsoft.com/office/drawing/2014/main" id="{EA2CC44D-FF12-4A26-98FE-6682C85A6FB1}"/>
                    </a:ext>
                  </a:extLst>
                </p:cNvPr>
                <p:cNvSpPr txBox="1"/>
                <p:nvPr/>
              </p:nvSpPr>
              <p:spPr>
                <a:xfrm>
                  <a:off x="5770725" y="742141"/>
                  <a:ext cx="684096" cy="246221"/>
                </a:xfrm>
                <a:prstGeom prst="rect">
                  <a:avLst/>
                </a:prstGeom>
                <a:noFill/>
              </p:spPr>
              <p:txBody>
                <a:bodyPr wrap="square" rtlCol="0">
                  <a:spAutoFit/>
                </a:bodyPr>
                <a:lstStyle/>
                <a:p>
                  <a:pPr algn="ctr"/>
                  <a:r>
                    <a:rPr lang="en-GB" sz="1000" b="1" dirty="0">
                      <a:latin typeface="+mj-lt"/>
                    </a:rPr>
                    <a:t>20 21 22</a:t>
                  </a:r>
                </a:p>
              </p:txBody>
            </p:sp>
          </p:grpSp>
          <p:grpSp>
            <p:nvGrpSpPr>
              <p:cNvPr id="100" name="Gruppieren 99">
                <a:extLst>
                  <a:ext uri="{FF2B5EF4-FFF2-40B4-BE49-F238E27FC236}">
                    <a16:creationId xmlns:a16="http://schemas.microsoft.com/office/drawing/2014/main" id="{5CC942E2-FBCC-49D0-A072-318222434E9B}"/>
                  </a:ext>
                </a:extLst>
              </p:cNvPr>
              <p:cNvGrpSpPr/>
              <p:nvPr/>
            </p:nvGrpSpPr>
            <p:grpSpPr>
              <a:xfrm>
                <a:off x="6283549" y="36280"/>
                <a:ext cx="1178554" cy="693110"/>
                <a:chOff x="6283549" y="36280"/>
                <a:chExt cx="1178554" cy="693110"/>
              </a:xfrm>
            </p:grpSpPr>
            <p:cxnSp>
              <p:nvCxnSpPr>
                <p:cNvPr id="92" name="Gerader Verbinder 91">
                  <a:extLst>
                    <a:ext uri="{FF2B5EF4-FFF2-40B4-BE49-F238E27FC236}">
                      <a16:creationId xmlns:a16="http://schemas.microsoft.com/office/drawing/2014/main" id="{FA5DAEB0-7A12-42CF-8FC8-9F6DDFBE29D5}"/>
                    </a:ext>
                  </a:extLst>
                </p:cNvPr>
                <p:cNvCxnSpPr>
                  <a:cxnSpLocks/>
                </p:cNvCxnSpPr>
                <p:nvPr/>
              </p:nvCxnSpPr>
              <p:spPr>
                <a:xfrm flipH="1">
                  <a:off x="6283549" y="132663"/>
                  <a:ext cx="1097554" cy="59672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93" name="Ellipse 92">
                  <a:extLst>
                    <a:ext uri="{FF2B5EF4-FFF2-40B4-BE49-F238E27FC236}">
                      <a16:creationId xmlns:a16="http://schemas.microsoft.com/office/drawing/2014/main" id="{5370B014-DC14-423A-9275-E9D3B8ECAC4D}"/>
                    </a:ext>
                  </a:extLst>
                </p:cNvPr>
                <p:cNvSpPr/>
                <p:nvPr/>
              </p:nvSpPr>
              <p:spPr>
                <a:xfrm>
                  <a:off x="7300103" y="36280"/>
                  <a:ext cx="162000" cy="1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mj-lt"/>
                  </a:endParaRPr>
                </a:p>
              </p:txBody>
            </p:sp>
          </p:grpSp>
        </p:grpSp>
        <p:grpSp>
          <p:nvGrpSpPr>
            <p:cNvPr id="127" name="Gruppieren 126">
              <a:extLst>
                <a:ext uri="{FF2B5EF4-FFF2-40B4-BE49-F238E27FC236}">
                  <a16:creationId xmlns:a16="http://schemas.microsoft.com/office/drawing/2014/main" id="{7D7278B4-61B2-4706-B04D-7738C82BBEC1}"/>
                </a:ext>
              </a:extLst>
            </p:cNvPr>
            <p:cNvGrpSpPr/>
            <p:nvPr/>
          </p:nvGrpSpPr>
          <p:grpSpPr>
            <a:xfrm>
              <a:off x="5671997" y="555066"/>
              <a:ext cx="192505" cy="918453"/>
              <a:chOff x="5671997" y="555066"/>
              <a:chExt cx="192505" cy="918453"/>
            </a:xfrm>
          </p:grpSpPr>
          <p:grpSp>
            <p:nvGrpSpPr>
              <p:cNvPr id="21" name="Gruppieren 20">
                <a:extLst>
                  <a:ext uri="{FF2B5EF4-FFF2-40B4-BE49-F238E27FC236}">
                    <a16:creationId xmlns:a16="http://schemas.microsoft.com/office/drawing/2014/main" id="{F191429C-52D8-4170-AC1B-FF6EB727F4EE}"/>
                  </a:ext>
                </a:extLst>
              </p:cNvPr>
              <p:cNvGrpSpPr/>
              <p:nvPr/>
            </p:nvGrpSpPr>
            <p:grpSpPr>
              <a:xfrm>
                <a:off x="5671997" y="555066"/>
                <a:ext cx="192505" cy="918453"/>
                <a:chOff x="5011711" y="287672"/>
                <a:chExt cx="192505" cy="918453"/>
              </a:xfrm>
            </p:grpSpPr>
            <p:pic>
              <p:nvPicPr>
                <p:cNvPr id="22" name="Grafik 21">
                  <a:extLst>
                    <a:ext uri="{FF2B5EF4-FFF2-40B4-BE49-F238E27FC236}">
                      <a16:creationId xmlns:a16="http://schemas.microsoft.com/office/drawing/2014/main" id="{2939A3AA-BB42-4DDD-A350-6C83139CF507}"/>
                    </a:ext>
                  </a:extLst>
                </p:cNvPr>
                <p:cNvPicPr>
                  <a:picLocks/>
                </p:cNvPicPr>
                <p:nvPr/>
              </p:nvPicPr>
              <p:blipFill>
                <a:blip r:embed="rId23"/>
                <a:stretch>
                  <a:fillRect/>
                </a:stretch>
              </p:blipFill>
              <p:spPr>
                <a:xfrm>
                  <a:off x="5062964" y="287672"/>
                  <a:ext cx="90000" cy="720000"/>
                </a:xfrm>
                <a:prstGeom prst="rect">
                  <a:avLst/>
                </a:prstGeom>
              </p:spPr>
            </p:pic>
            <p:sp>
              <p:nvSpPr>
                <p:cNvPr id="23" name="Textfeld 22">
                  <a:extLst>
                    <a:ext uri="{FF2B5EF4-FFF2-40B4-BE49-F238E27FC236}">
                      <a16:creationId xmlns:a16="http://schemas.microsoft.com/office/drawing/2014/main" id="{BE8E0FC2-5310-4AEA-93C3-3BBC47B1B3F9}"/>
                    </a:ext>
                  </a:extLst>
                </p:cNvPr>
                <p:cNvSpPr txBox="1"/>
                <p:nvPr/>
              </p:nvSpPr>
              <p:spPr>
                <a:xfrm>
                  <a:off x="5011711" y="959904"/>
                  <a:ext cx="192505" cy="246221"/>
                </a:xfrm>
                <a:prstGeom prst="rect">
                  <a:avLst/>
                </a:prstGeom>
                <a:noFill/>
              </p:spPr>
              <p:txBody>
                <a:bodyPr wrap="square" rtlCol="0">
                  <a:spAutoFit/>
                </a:bodyPr>
                <a:lstStyle/>
                <a:p>
                  <a:pPr algn="ctr"/>
                  <a:r>
                    <a:rPr lang="en-GB" sz="1000" b="1" dirty="0">
                      <a:latin typeface="+mj-lt"/>
                    </a:rPr>
                    <a:t>9</a:t>
                  </a:r>
                </a:p>
              </p:txBody>
            </p:sp>
          </p:grpSp>
          <p:grpSp>
            <p:nvGrpSpPr>
              <p:cNvPr id="124" name="Gruppieren 123">
                <a:extLst>
                  <a:ext uri="{FF2B5EF4-FFF2-40B4-BE49-F238E27FC236}">
                    <a16:creationId xmlns:a16="http://schemas.microsoft.com/office/drawing/2014/main" id="{C934503E-A91A-4CC5-A252-91C423CE64F4}"/>
                  </a:ext>
                </a:extLst>
              </p:cNvPr>
              <p:cNvGrpSpPr/>
              <p:nvPr/>
            </p:nvGrpSpPr>
            <p:grpSpPr>
              <a:xfrm>
                <a:off x="5727120" y="555066"/>
                <a:ext cx="92264" cy="234000"/>
                <a:chOff x="6078008" y="279332"/>
                <a:chExt cx="92264" cy="234000"/>
              </a:xfrm>
            </p:grpSpPr>
            <p:cxnSp>
              <p:nvCxnSpPr>
                <p:cNvPr id="125" name="Gerader Verbinder 124">
                  <a:extLst>
                    <a:ext uri="{FF2B5EF4-FFF2-40B4-BE49-F238E27FC236}">
                      <a16:creationId xmlns:a16="http://schemas.microsoft.com/office/drawing/2014/main" id="{BFFBC1B4-5AF1-43BA-9E29-3F553BC52120}"/>
                    </a:ext>
                  </a:extLst>
                </p:cNvPr>
                <p:cNvCxnSpPr>
                  <a:cxnSpLocks/>
                </p:cNvCxnSpPr>
                <p:nvPr/>
              </p:nvCxnSpPr>
              <p:spPr>
                <a:xfrm flipV="1">
                  <a:off x="6080272" y="279332"/>
                  <a:ext cx="90000" cy="23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a:extLst>
                    <a:ext uri="{FF2B5EF4-FFF2-40B4-BE49-F238E27FC236}">
                      <a16:creationId xmlns:a16="http://schemas.microsoft.com/office/drawing/2014/main" id="{A6DB70CB-2FCA-40BD-89FF-BD5F900ABBE3}"/>
                    </a:ext>
                  </a:extLst>
                </p:cNvPr>
                <p:cNvCxnSpPr>
                  <a:cxnSpLocks/>
                </p:cNvCxnSpPr>
                <p:nvPr/>
              </p:nvCxnSpPr>
              <p:spPr>
                <a:xfrm flipH="1" flipV="1">
                  <a:off x="6078008" y="279332"/>
                  <a:ext cx="90000" cy="23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9" name="Gruppieren 128">
            <a:extLst>
              <a:ext uri="{FF2B5EF4-FFF2-40B4-BE49-F238E27FC236}">
                <a16:creationId xmlns:a16="http://schemas.microsoft.com/office/drawing/2014/main" id="{AD16EFB4-89AA-4505-98FF-23CB52678ABD}"/>
              </a:ext>
            </a:extLst>
          </p:cNvPr>
          <p:cNvGrpSpPr/>
          <p:nvPr/>
        </p:nvGrpSpPr>
        <p:grpSpPr>
          <a:xfrm>
            <a:off x="6081581" y="1785996"/>
            <a:ext cx="90000" cy="234000"/>
            <a:chOff x="6078008" y="279332"/>
            <a:chExt cx="92264" cy="234000"/>
          </a:xfrm>
        </p:grpSpPr>
        <p:cxnSp>
          <p:nvCxnSpPr>
            <p:cNvPr id="130" name="Gerader Verbinder 129">
              <a:extLst>
                <a:ext uri="{FF2B5EF4-FFF2-40B4-BE49-F238E27FC236}">
                  <a16:creationId xmlns:a16="http://schemas.microsoft.com/office/drawing/2014/main" id="{841C8988-C342-43FB-93D8-1C62EA3DCD75}"/>
                </a:ext>
              </a:extLst>
            </p:cNvPr>
            <p:cNvCxnSpPr>
              <a:cxnSpLocks/>
            </p:cNvCxnSpPr>
            <p:nvPr/>
          </p:nvCxnSpPr>
          <p:spPr>
            <a:xfrm flipV="1">
              <a:off x="6080272" y="279332"/>
              <a:ext cx="90000" cy="23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a:extLst>
                <a:ext uri="{FF2B5EF4-FFF2-40B4-BE49-F238E27FC236}">
                  <a16:creationId xmlns:a16="http://schemas.microsoft.com/office/drawing/2014/main" id="{38DC16F3-7134-4B37-8C20-1EAD1041BD7E}"/>
                </a:ext>
              </a:extLst>
            </p:cNvPr>
            <p:cNvCxnSpPr>
              <a:cxnSpLocks/>
            </p:cNvCxnSpPr>
            <p:nvPr/>
          </p:nvCxnSpPr>
          <p:spPr>
            <a:xfrm flipH="1" flipV="1">
              <a:off x="6078008" y="279332"/>
              <a:ext cx="90000" cy="23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a:extLst>
              <a:ext uri="{FF2B5EF4-FFF2-40B4-BE49-F238E27FC236}">
                <a16:creationId xmlns:a16="http://schemas.microsoft.com/office/drawing/2014/main" id="{84E378CC-28D0-4A7C-A37B-85A988C51ABA}"/>
              </a:ext>
            </a:extLst>
          </p:cNvPr>
          <p:cNvGrpSpPr/>
          <p:nvPr/>
        </p:nvGrpSpPr>
        <p:grpSpPr>
          <a:xfrm>
            <a:off x="9984432" y="173795"/>
            <a:ext cx="1811543" cy="5055405"/>
            <a:chOff x="10117105" y="1469939"/>
            <a:chExt cx="1811543" cy="5055405"/>
          </a:xfrm>
        </p:grpSpPr>
        <p:grpSp>
          <p:nvGrpSpPr>
            <p:cNvPr id="73" name="Gruppieren 72">
              <a:extLst>
                <a:ext uri="{FF2B5EF4-FFF2-40B4-BE49-F238E27FC236}">
                  <a16:creationId xmlns:a16="http://schemas.microsoft.com/office/drawing/2014/main" id="{3CF0BA9A-C06A-458B-93F2-4D3F404817A5}"/>
                </a:ext>
              </a:extLst>
            </p:cNvPr>
            <p:cNvGrpSpPr/>
            <p:nvPr/>
          </p:nvGrpSpPr>
          <p:grpSpPr>
            <a:xfrm>
              <a:off x="10117105" y="1469939"/>
              <a:ext cx="731423" cy="5054896"/>
              <a:chOff x="10045097" y="921432"/>
              <a:chExt cx="731423" cy="5054896"/>
            </a:xfrm>
          </p:grpSpPr>
          <p:grpSp>
            <p:nvGrpSpPr>
              <p:cNvPr id="74" name="Gruppieren 73">
                <a:extLst>
                  <a:ext uri="{FF2B5EF4-FFF2-40B4-BE49-F238E27FC236}">
                    <a16:creationId xmlns:a16="http://schemas.microsoft.com/office/drawing/2014/main" id="{E26EE967-2692-4558-AB5D-93B396AC11FE}"/>
                  </a:ext>
                </a:extLst>
              </p:cNvPr>
              <p:cNvGrpSpPr/>
              <p:nvPr/>
            </p:nvGrpSpPr>
            <p:grpSpPr>
              <a:xfrm>
                <a:off x="10057178" y="1023908"/>
                <a:ext cx="485106" cy="4897532"/>
                <a:chOff x="10057178" y="1023908"/>
                <a:chExt cx="485106" cy="4897532"/>
              </a:xfrm>
            </p:grpSpPr>
            <p:pic>
              <p:nvPicPr>
                <p:cNvPr id="84" name="Grafik 83">
                  <a:extLst>
                    <a:ext uri="{FF2B5EF4-FFF2-40B4-BE49-F238E27FC236}">
                      <a16:creationId xmlns:a16="http://schemas.microsoft.com/office/drawing/2014/main" id="{46FB74B1-A39B-4BDA-A7CF-FF03C63DA6DA}"/>
                    </a:ext>
                  </a:extLst>
                </p:cNvPr>
                <p:cNvPicPr>
                  <a:picLocks noChangeAspect="1"/>
                </p:cNvPicPr>
                <p:nvPr/>
              </p:nvPicPr>
              <p:blipFill>
                <a:blip r:embed="rId24"/>
                <a:stretch>
                  <a:fillRect/>
                </a:stretch>
              </p:blipFill>
              <p:spPr>
                <a:xfrm>
                  <a:off x="10057178" y="1023908"/>
                  <a:ext cx="367962" cy="4897532"/>
                </a:xfrm>
                <a:prstGeom prst="rect">
                  <a:avLst/>
                </a:prstGeom>
              </p:spPr>
            </p:pic>
            <p:sp>
              <p:nvSpPr>
                <p:cNvPr id="85" name="Rechteck 84">
                  <a:extLst>
                    <a:ext uri="{FF2B5EF4-FFF2-40B4-BE49-F238E27FC236}">
                      <a16:creationId xmlns:a16="http://schemas.microsoft.com/office/drawing/2014/main" id="{56C80B43-36B2-4429-AB9E-0331915046EF}"/>
                    </a:ext>
                  </a:extLst>
                </p:cNvPr>
                <p:cNvSpPr/>
                <p:nvPr/>
              </p:nvSpPr>
              <p:spPr>
                <a:xfrm>
                  <a:off x="10226263" y="1023908"/>
                  <a:ext cx="316021" cy="48975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mj-lt"/>
                  </a:endParaRPr>
                </a:p>
              </p:txBody>
            </p:sp>
          </p:grpSp>
          <p:grpSp>
            <p:nvGrpSpPr>
              <p:cNvPr id="75" name="Gruppieren 74">
                <a:extLst>
                  <a:ext uri="{FF2B5EF4-FFF2-40B4-BE49-F238E27FC236}">
                    <a16:creationId xmlns:a16="http://schemas.microsoft.com/office/drawing/2014/main" id="{1873B8C3-E551-4C5D-BFC1-7D3F7A7DE335}"/>
                  </a:ext>
                </a:extLst>
              </p:cNvPr>
              <p:cNvGrpSpPr/>
              <p:nvPr/>
            </p:nvGrpSpPr>
            <p:grpSpPr>
              <a:xfrm>
                <a:off x="10045097" y="921432"/>
                <a:ext cx="731423" cy="5054896"/>
                <a:chOff x="10045097" y="921432"/>
                <a:chExt cx="731423" cy="5054896"/>
              </a:xfrm>
            </p:grpSpPr>
            <p:sp>
              <p:nvSpPr>
                <p:cNvPr id="76" name="Textfeld 75">
                  <a:extLst>
                    <a:ext uri="{FF2B5EF4-FFF2-40B4-BE49-F238E27FC236}">
                      <a16:creationId xmlns:a16="http://schemas.microsoft.com/office/drawing/2014/main" id="{6A32DBCC-E365-48B2-9674-B9F352BDCD03}"/>
                    </a:ext>
                  </a:extLst>
                </p:cNvPr>
                <p:cNvSpPr txBox="1"/>
                <p:nvPr/>
              </p:nvSpPr>
              <p:spPr>
                <a:xfrm>
                  <a:off x="10045097" y="921432"/>
                  <a:ext cx="655737" cy="276999"/>
                </a:xfrm>
                <a:prstGeom prst="rect">
                  <a:avLst/>
                </a:prstGeom>
                <a:noFill/>
              </p:spPr>
              <p:txBody>
                <a:bodyPr wrap="square" rtlCol="0">
                  <a:spAutoFit/>
                </a:bodyPr>
                <a:lstStyle/>
                <a:p>
                  <a:pPr algn="r"/>
                  <a:r>
                    <a:rPr lang="en-GB" sz="1200" dirty="0">
                      <a:latin typeface="+mj-lt"/>
                    </a:rPr>
                    <a:t>&gt; 15</a:t>
                  </a:r>
                </a:p>
              </p:txBody>
            </p:sp>
            <p:sp>
              <p:nvSpPr>
                <p:cNvPr id="77" name="Textfeld 76">
                  <a:extLst>
                    <a:ext uri="{FF2B5EF4-FFF2-40B4-BE49-F238E27FC236}">
                      <a16:creationId xmlns:a16="http://schemas.microsoft.com/office/drawing/2014/main" id="{9EDFB1E1-E1AB-42C3-9E61-DEB87C6CC54C}"/>
                    </a:ext>
                  </a:extLst>
                </p:cNvPr>
                <p:cNvSpPr txBox="1"/>
                <p:nvPr/>
              </p:nvSpPr>
              <p:spPr>
                <a:xfrm>
                  <a:off x="10045097" y="1149011"/>
                  <a:ext cx="655737" cy="276999"/>
                </a:xfrm>
                <a:prstGeom prst="rect">
                  <a:avLst/>
                </a:prstGeom>
                <a:noFill/>
              </p:spPr>
              <p:txBody>
                <a:bodyPr wrap="square" rtlCol="0">
                  <a:spAutoFit/>
                </a:bodyPr>
                <a:lstStyle/>
                <a:p>
                  <a:pPr algn="r"/>
                  <a:r>
                    <a:rPr lang="en-GB" sz="1200" dirty="0">
                      <a:latin typeface="+mj-lt"/>
                    </a:rPr>
                    <a:t>10,00</a:t>
                  </a:r>
                </a:p>
              </p:txBody>
            </p:sp>
            <p:sp>
              <p:nvSpPr>
                <p:cNvPr id="78" name="Textfeld 77">
                  <a:extLst>
                    <a:ext uri="{FF2B5EF4-FFF2-40B4-BE49-F238E27FC236}">
                      <a16:creationId xmlns:a16="http://schemas.microsoft.com/office/drawing/2014/main" id="{6986DCA8-A30D-4AA0-BCBF-E07D56BDBEB9}"/>
                    </a:ext>
                  </a:extLst>
                </p:cNvPr>
                <p:cNvSpPr txBox="1"/>
                <p:nvPr/>
              </p:nvSpPr>
              <p:spPr>
                <a:xfrm>
                  <a:off x="10045097" y="1553405"/>
                  <a:ext cx="655737" cy="276999"/>
                </a:xfrm>
                <a:prstGeom prst="rect">
                  <a:avLst/>
                </a:prstGeom>
                <a:noFill/>
              </p:spPr>
              <p:txBody>
                <a:bodyPr wrap="square" rtlCol="0">
                  <a:spAutoFit/>
                </a:bodyPr>
                <a:lstStyle/>
                <a:p>
                  <a:pPr algn="r"/>
                  <a:r>
                    <a:rPr lang="en-GB" sz="1200" dirty="0">
                      <a:latin typeface="+mj-lt"/>
                    </a:rPr>
                    <a:t>5,00</a:t>
                  </a:r>
                </a:p>
              </p:txBody>
            </p:sp>
            <p:sp>
              <p:nvSpPr>
                <p:cNvPr id="79" name="Textfeld 78">
                  <a:extLst>
                    <a:ext uri="{FF2B5EF4-FFF2-40B4-BE49-F238E27FC236}">
                      <a16:creationId xmlns:a16="http://schemas.microsoft.com/office/drawing/2014/main" id="{CA9562EE-0B1B-4D39-8208-3455D079EEBD}"/>
                    </a:ext>
                  </a:extLst>
                </p:cNvPr>
                <p:cNvSpPr txBox="1"/>
                <p:nvPr/>
              </p:nvSpPr>
              <p:spPr>
                <a:xfrm>
                  <a:off x="10045097" y="2267081"/>
                  <a:ext cx="655737" cy="276999"/>
                </a:xfrm>
                <a:prstGeom prst="rect">
                  <a:avLst/>
                </a:prstGeom>
                <a:noFill/>
              </p:spPr>
              <p:txBody>
                <a:bodyPr wrap="square" rtlCol="0">
                  <a:spAutoFit/>
                </a:bodyPr>
                <a:lstStyle/>
                <a:p>
                  <a:pPr algn="r"/>
                  <a:r>
                    <a:rPr lang="en-GB" sz="1200" dirty="0">
                      <a:latin typeface="+mj-lt"/>
                    </a:rPr>
                    <a:t>2,50</a:t>
                  </a:r>
                </a:p>
              </p:txBody>
            </p:sp>
            <p:sp>
              <p:nvSpPr>
                <p:cNvPr id="80" name="Textfeld 79">
                  <a:extLst>
                    <a:ext uri="{FF2B5EF4-FFF2-40B4-BE49-F238E27FC236}">
                      <a16:creationId xmlns:a16="http://schemas.microsoft.com/office/drawing/2014/main" id="{6EEE85FE-A60B-4222-B0AB-CB64924DB32D}"/>
                    </a:ext>
                  </a:extLst>
                </p:cNvPr>
                <p:cNvSpPr txBox="1"/>
                <p:nvPr/>
              </p:nvSpPr>
              <p:spPr>
                <a:xfrm>
                  <a:off x="10045097" y="3824468"/>
                  <a:ext cx="655737" cy="276999"/>
                </a:xfrm>
                <a:prstGeom prst="rect">
                  <a:avLst/>
                </a:prstGeom>
                <a:noFill/>
              </p:spPr>
              <p:txBody>
                <a:bodyPr wrap="square" rtlCol="0">
                  <a:spAutoFit/>
                </a:bodyPr>
                <a:lstStyle/>
                <a:p>
                  <a:pPr algn="r"/>
                  <a:r>
                    <a:rPr lang="en-GB" sz="1200" dirty="0">
                      <a:latin typeface="+mj-lt"/>
                    </a:rPr>
                    <a:t>1,25</a:t>
                  </a:r>
                </a:p>
              </p:txBody>
            </p:sp>
            <p:sp>
              <p:nvSpPr>
                <p:cNvPr id="81" name="Textfeld 80">
                  <a:extLst>
                    <a:ext uri="{FF2B5EF4-FFF2-40B4-BE49-F238E27FC236}">
                      <a16:creationId xmlns:a16="http://schemas.microsoft.com/office/drawing/2014/main" id="{CCD1B2D2-2C03-4C50-BE12-32E5EFBA1CC9}"/>
                    </a:ext>
                  </a:extLst>
                </p:cNvPr>
                <p:cNvSpPr txBox="1"/>
                <p:nvPr/>
              </p:nvSpPr>
              <p:spPr>
                <a:xfrm>
                  <a:off x="10045097" y="4025205"/>
                  <a:ext cx="655737" cy="276999"/>
                </a:xfrm>
                <a:prstGeom prst="rect">
                  <a:avLst/>
                </a:prstGeom>
                <a:noFill/>
              </p:spPr>
              <p:txBody>
                <a:bodyPr wrap="square" rtlCol="0">
                  <a:spAutoFit/>
                </a:bodyPr>
                <a:lstStyle/>
                <a:p>
                  <a:pPr algn="r"/>
                  <a:r>
                    <a:rPr lang="en-GB" sz="1200" dirty="0">
                      <a:latin typeface="+mj-lt"/>
                    </a:rPr>
                    <a:t>1,00</a:t>
                  </a:r>
                </a:p>
              </p:txBody>
            </p:sp>
            <p:sp>
              <p:nvSpPr>
                <p:cNvPr id="82" name="Textfeld 81">
                  <a:extLst>
                    <a:ext uri="{FF2B5EF4-FFF2-40B4-BE49-F238E27FC236}">
                      <a16:creationId xmlns:a16="http://schemas.microsoft.com/office/drawing/2014/main" id="{322109D3-5A37-46D2-82A4-128E69AE7C2F}"/>
                    </a:ext>
                  </a:extLst>
                </p:cNvPr>
                <p:cNvSpPr txBox="1"/>
                <p:nvPr/>
              </p:nvSpPr>
              <p:spPr>
                <a:xfrm>
                  <a:off x="10045097" y="4882275"/>
                  <a:ext cx="655737" cy="276999"/>
                </a:xfrm>
                <a:prstGeom prst="rect">
                  <a:avLst/>
                </a:prstGeom>
                <a:noFill/>
              </p:spPr>
              <p:txBody>
                <a:bodyPr wrap="square" rtlCol="0">
                  <a:spAutoFit/>
                </a:bodyPr>
                <a:lstStyle/>
                <a:p>
                  <a:pPr algn="r"/>
                  <a:r>
                    <a:rPr lang="en-GB" sz="1200" dirty="0">
                      <a:latin typeface="+mj-lt"/>
                    </a:rPr>
                    <a:t>0,50</a:t>
                  </a:r>
                </a:p>
              </p:txBody>
            </p:sp>
            <p:sp>
              <p:nvSpPr>
                <p:cNvPr id="83" name="Textfeld 82">
                  <a:extLst>
                    <a:ext uri="{FF2B5EF4-FFF2-40B4-BE49-F238E27FC236}">
                      <a16:creationId xmlns:a16="http://schemas.microsoft.com/office/drawing/2014/main" id="{624B0EDF-F57B-497D-A7CE-EE124736484F}"/>
                    </a:ext>
                  </a:extLst>
                </p:cNvPr>
                <p:cNvSpPr txBox="1"/>
                <p:nvPr/>
              </p:nvSpPr>
              <p:spPr>
                <a:xfrm>
                  <a:off x="10120783" y="5699329"/>
                  <a:ext cx="655737" cy="276999"/>
                </a:xfrm>
                <a:prstGeom prst="rect">
                  <a:avLst/>
                </a:prstGeom>
                <a:noFill/>
              </p:spPr>
              <p:txBody>
                <a:bodyPr wrap="square" rtlCol="0">
                  <a:spAutoFit/>
                </a:bodyPr>
                <a:lstStyle/>
                <a:p>
                  <a:pPr algn="r"/>
                  <a:r>
                    <a:rPr lang="en-GB" sz="1200" dirty="0">
                      <a:latin typeface="+mj-lt"/>
                    </a:rPr>
                    <a:t>&lt; 0,02</a:t>
                  </a:r>
                </a:p>
              </p:txBody>
            </p:sp>
          </p:grpSp>
        </p:grpSp>
        <p:grpSp>
          <p:nvGrpSpPr>
            <p:cNvPr id="7" name="Gruppieren 6">
              <a:extLst>
                <a:ext uri="{FF2B5EF4-FFF2-40B4-BE49-F238E27FC236}">
                  <a16:creationId xmlns:a16="http://schemas.microsoft.com/office/drawing/2014/main" id="{7EB5051A-DB4C-4E59-B5D2-E1D3920291F4}"/>
                </a:ext>
              </a:extLst>
            </p:cNvPr>
            <p:cNvGrpSpPr/>
            <p:nvPr/>
          </p:nvGrpSpPr>
          <p:grpSpPr>
            <a:xfrm>
              <a:off x="10944067" y="1628800"/>
              <a:ext cx="984581" cy="4896544"/>
              <a:chOff x="10944067" y="1628800"/>
              <a:chExt cx="984581" cy="4896544"/>
            </a:xfrm>
          </p:grpSpPr>
          <p:sp>
            <p:nvSpPr>
              <p:cNvPr id="87" name="Rechteck 86">
                <a:extLst>
                  <a:ext uri="{FF2B5EF4-FFF2-40B4-BE49-F238E27FC236}">
                    <a16:creationId xmlns:a16="http://schemas.microsoft.com/office/drawing/2014/main" id="{AE33F70A-4740-4C72-8403-81B5B992A00B}"/>
                  </a:ext>
                </a:extLst>
              </p:cNvPr>
              <p:cNvSpPr/>
              <p:nvPr/>
            </p:nvSpPr>
            <p:spPr>
              <a:xfrm>
                <a:off x="10944067" y="6002124"/>
                <a:ext cx="984581" cy="523220"/>
              </a:xfrm>
              <a:prstGeom prst="rect">
                <a:avLst/>
              </a:prstGeom>
            </p:spPr>
            <p:txBody>
              <a:bodyPr wrap="square">
                <a:spAutoFit/>
              </a:bodyPr>
              <a:lstStyle/>
              <a:p>
                <a:r>
                  <a:rPr lang="de-DE" sz="1400" dirty="0">
                    <a:latin typeface="+mj-lt"/>
                  </a:rPr>
                  <a:t>Mittelwert</a:t>
                </a:r>
              </a:p>
              <a:p>
                <a:r>
                  <a:rPr lang="en-GB" sz="1400" dirty="0">
                    <a:latin typeface="+mj-lt"/>
                  </a:rPr>
                  <a:t>[ng L</a:t>
                </a:r>
                <a:r>
                  <a:rPr lang="en-GB" sz="1400" baseline="30000" dirty="0">
                    <a:latin typeface="+mj-lt"/>
                  </a:rPr>
                  <a:t>-1</a:t>
                </a:r>
                <a:r>
                  <a:rPr lang="en-GB" sz="1400" dirty="0">
                    <a:latin typeface="+mj-lt"/>
                  </a:rPr>
                  <a:t>]</a:t>
                </a:r>
              </a:p>
            </p:txBody>
          </p:sp>
          <p:grpSp>
            <p:nvGrpSpPr>
              <p:cNvPr id="6" name="Gruppieren 5">
                <a:extLst>
                  <a:ext uri="{FF2B5EF4-FFF2-40B4-BE49-F238E27FC236}">
                    <a16:creationId xmlns:a16="http://schemas.microsoft.com/office/drawing/2014/main" id="{808F7798-0DC4-4D23-9344-72A42405C217}"/>
                  </a:ext>
                </a:extLst>
              </p:cNvPr>
              <p:cNvGrpSpPr/>
              <p:nvPr/>
            </p:nvGrpSpPr>
            <p:grpSpPr>
              <a:xfrm>
                <a:off x="10988454" y="1628800"/>
                <a:ext cx="940194" cy="1584176"/>
                <a:chOff x="10988454" y="1628800"/>
                <a:chExt cx="940194" cy="1584176"/>
              </a:xfrm>
            </p:grpSpPr>
            <p:grpSp>
              <p:nvGrpSpPr>
                <p:cNvPr id="138" name="Gruppieren 137">
                  <a:extLst>
                    <a:ext uri="{FF2B5EF4-FFF2-40B4-BE49-F238E27FC236}">
                      <a16:creationId xmlns:a16="http://schemas.microsoft.com/office/drawing/2014/main" id="{53EF80CC-2EAE-4B1F-AE54-2497EECE3A04}"/>
                    </a:ext>
                  </a:extLst>
                </p:cNvPr>
                <p:cNvGrpSpPr/>
                <p:nvPr/>
              </p:nvGrpSpPr>
              <p:grpSpPr>
                <a:xfrm>
                  <a:off x="11022046" y="1628800"/>
                  <a:ext cx="690578" cy="665868"/>
                  <a:chOff x="11022046" y="5273651"/>
                  <a:chExt cx="690578" cy="665868"/>
                </a:xfrm>
              </p:grpSpPr>
              <p:sp>
                <p:nvSpPr>
                  <p:cNvPr id="89" name="Rechteck 88">
                    <a:extLst>
                      <a:ext uri="{FF2B5EF4-FFF2-40B4-BE49-F238E27FC236}">
                        <a16:creationId xmlns:a16="http://schemas.microsoft.com/office/drawing/2014/main" id="{FF33625B-9996-4839-A7CA-B03CB1C65242}"/>
                      </a:ext>
                    </a:extLst>
                  </p:cNvPr>
                  <p:cNvSpPr/>
                  <p:nvPr/>
                </p:nvSpPr>
                <p:spPr>
                  <a:xfrm>
                    <a:off x="11022046" y="5717366"/>
                    <a:ext cx="690578" cy="222153"/>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mj-lt"/>
                      </a:rPr>
                      <a:t>PFOA</a:t>
                    </a:r>
                  </a:p>
                </p:txBody>
              </p:sp>
              <p:sp>
                <p:nvSpPr>
                  <p:cNvPr id="90" name="Rechteck 89">
                    <a:extLst>
                      <a:ext uri="{FF2B5EF4-FFF2-40B4-BE49-F238E27FC236}">
                        <a16:creationId xmlns:a16="http://schemas.microsoft.com/office/drawing/2014/main" id="{534E0127-753A-490C-9300-5AEF5C91AE06}"/>
                      </a:ext>
                    </a:extLst>
                  </p:cNvPr>
                  <p:cNvSpPr/>
                  <p:nvPr/>
                </p:nvSpPr>
                <p:spPr>
                  <a:xfrm>
                    <a:off x="11022046" y="5495213"/>
                    <a:ext cx="690578" cy="22215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mj-lt"/>
                      </a:rPr>
                      <a:t>PFHxA</a:t>
                    </a:r>
                  </a:p>
                </p:txBody>
              </p:sp>
              <p:sp>
                <p:nvSpPr>
                  <p:cNvPr id="91" name="Rechteck 90">
                    <a:extLst>
                      <a:ext uri="{FF2B5EF4-FFF2-40B4-BE49-F238E27FC236}">
                        <a16:creationId xmlns:a16="http://schemas.microsoft.com/office/drawing/2014/main" id="{51C100E5-FAE3-45E2-8F8D-295863CD4595}"/>
                      </a:ext>
                    </a:extLst>
                  </p:cNvPr>
                  <p:cNvSpPr/>
                  <p:nvPr/>
                </p:nvSpPr>
                <p:spPr>
                  <a:xfrm>
                    <a:off x="11022046" y="5273651"/>
                    <a:ext cx="690578" cy="222153"/>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latin typeface="+mj-lt"/>
                      </a:rPr>
                      <a:t>PFBA</a:t>
                    </a:r>
                  </a:p>
                </p:txBody>
              </p:sp>
            </p:grpSp>
            <p:grpSp>
              <p:nvGrpSpPr>
                <p:cNvPr id="2" name="Gruppieren 1">
                  <a:extLst>
                    <a:ext uri="{FF2B5EF4-FFF2-40B4-BE49-F238E27FC236}">
                      <a16:creationId xmlns:a16="http://schemas.microsoft.com/office/drawing/2014/main" id="{4B23F0E6-04F6-43B6-AC34-3BE2E5661CFD}"/>
                    </a:ext>
                  </a:extLst>
                </p:cNvPr>
                <p:cNvGrpSpPr/>
                <p:nvPr/>
              </p:nvGrpSpPr>
              <p:grpSpPr>
                <a:xfrm>
                  <a:off x="10988454" y="2560232"/>
                  <a:ext cx="940194" cy="652744"/>
                  <a:chOff x="10988454" y="2560232"/>
                  <a:chExt cx="940194" cy="652744"/>
                </a:xfrm>
              </p:grpSpPr>
              <p:grpSp>
                <p:nvGrpSpPr>
                  <p:cNvPr id="134" name="Gruppieren 133">
                    <a:extLst>
                      <a:ext uri="{FF2B5EF4-FFF2-40B4-BE49-F238E27FC236}">
                        <a16:creationId xmlns:a16="http://schemas.microsoft.com/office/drawing/2014/main" id="{77188710-13D6-4363-B5C1-FB663F4F13DF}"/>
                      </a:ext>
                    </a:extLst>
                  </p:cNvPr>
                  <p:cNvGrpSpPr>
                    <a:grpSpLocks noChangeAspect="1"/>
                  </p:cNvGrpSpPr>
                  <p:nvPr/>
                </p:nvGrpSpPr>
                <p:grpSpPr>
                  <a:xfrm>
                    <a:off x="11087779" y="2560232"/>
                    <a:ext cx="74487" cy="164959"/>
                    <a:chOff x="6078008" y="279332"/>
                    <a:chExt cx="92264" cy="234000"/>
                  </a:xfrm>
                </p:grpSpPr>
                <p:cxnSp>
                  <p:nvCxnSpPr>
                    <p:cNvPr id="135" name="Gerader Verbinder 134">
                      <a:extLst>
                        <a:ext uri="{FF2B5EF4-FFF2-40B4-BE49-F238E27FC236}">
                          <a16:creationId xmlns:a16="http://schemas.microsoft.com/office/drawing/2014/main" id="{CD12BAD1-0D16-4B32-B2C3-E47AB237C9CB}"/>
                        </a:ext>
                      </a:extLst>
                    </p:cNvPr>
                    <p:cNvCxnSpPr>
                      <a:cxnSpLocks/>
                    </p:cNvCxnSpPr>
                    <p:nvPr/>
                  </p:nvCxnSpPr>
                  <p:spPr>
                    <a:xfrm flipV="1">
                      <a:off x="6080272" y="279332"/>
                      <a:ext cx="90000" cy="23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Gerader Verbinder 135">
                      <a:extLst>
                        <a:ext uri="{FF2B5EF4-FFF2-40B4-BE49-F238E27FC236}">
                          <a16:creationId xmlns:a16="http://schemas.microsoft.com/office/drawing/2014/main" id="{2FAC0150-20A1-4CBB-BA05-680B08B4A421}"/>
                        </a:ext>
                      </a:extLst>
                    </p:cNvPr>
                    <p:cNvCxnSpPr>
                      <a:cxnSpLocks/>
                    </p:cNvCxnSpPr>
                    <p:nvPr/>
                  </p:nvCxnSpPr>
                  <p:spPr>
                    <a:xfrm flipH="1" flipV="1">
                      <a:off x="6078008" y="279332"/>
                      <a:ext cx="90000" cy="23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7" name="Rechteck 136">
                    <a:extLst>
                      <a:ext uri="{FF2B5EF4-FFF2-40B4-BE49-F238E27FC236}">
                        <a16:creationId xmlns:a16="http://schemas.microsoft.com/office/drawing/2014/main" id="{CAFDDBA6-1925-4A75-A3EF-FE99E032AAF8}"/>
                      </a:ext>
                    </a:extLst>
                  </p:cNvPr>
                  <p:cNvSpPr/>
                  <p:nvPr/>
                </p:nvSpPr>
                <p:spPr>
                  <a:xfrm>
                    <a:off x="10988454" y="2689756"/>
                    <a:ext cx="940194" cy="523220"/>
                  </a:xfrm>
                  <a:prstGeom prst="rect">
                    <a:avLst/>
                  </a:prstGeom>
                </p:spPr>
                <p:txBody>
                  <a:bodyPr wrap="square">
                    <a:spAutoFit/>
                  </a:bodyPr>
                  <a:lstStyle/>
                  <a:p>
                    <a:r>
                      <a:rPr lang="de-DE" sz="1400" dirty="0">
                        <a:latin typeface="+mj-lt"/>
                      </a:rPr>
                      <a:t>nicht</a:t>
                    </a:r>
                  </a:p>
                  <a:p>
                    <a:r>
                      <a:rPr lang="de-DE" sz="1400" dirty="0">
                        <a:latin typeface="+mj-lt"/>
                      </a:rPr>
                      <a:t>gemessen</a:t>
                    </a:r>
                    <a:endParaRPr lang="en-GB" sz="1400" dirty="0">
                      <a:latin typeface="+mj-lt"/>
                    </a:endParaRPr>
                  </a:p>
                </p:txBody>
              </p:sp>
            </p:grpSp>
          </p:grpSp>
        </p:grpSp>
      </p:grpSp>
      <p:sp>
        <p:nvSpPr>
          <p:cNvPr id="118" name="Textfeld 117">
            <a:extLst>
              <a:ext uri="{FF2B5EF4-FFF2-40B4-BE49-F238E27FC236}">
                <a16:creationId xmlns:a16="http://schemas.microsoft.com/office/drawing/2014/main" id="{EE883A24-2407-4D4C-898E-349023F6B31C}"/>
              </a:ext>
            </a:extLst>
          </p:cNvPr>
          <p:cNvSpPr txBox="1"/>
          <p:nvPr/>
        </p:nvSpPr>
        <p:spPr>
          <a:xfrm>
            <a:off x="9924099" y="5924597"/>
            <a:ext cx="2196049" cy="646331"/>
          </a:xfrm>
          <a:prstGeom prst="rect">
            <a:avLst/>
          </a:prstGeom>
          <a:noFill/>
        </p:spPr>
        <p:txBody>
          <a:bodyPr wrap="square" rtlCol="0">
            <a:spAutoFit/>
          </a:bodyPr>
          <a:lstStyle/>
          <a:p>
            <a:r>
              <a:rPr lang="de-DE" sz="1200" dirty="0">
                <a:solidFill>
                  <a:schemeClr val="bg1">
                    <a:lumMod val="65000"/>
                  </a:schemeClr>
                </a:solidFill>
                <a:latin typeface="+mj-lt"/>
              </a:rPr>
              <a:t>PFBA – </a:t>
            </a:r>
            <a:r>
              <a:rPr lang="de-DE" sz="1200" dirty="0" err="1">
                <a:solidFill>
                  <a:schemeClr val="bg1">
                    <a:lumMod val="65000"/>
                  </a:schemeClr>
                </a:solidFill>
                <a:latin typeface="+mj-lt"/>
              </a:rPr>
              <a:t>Perfluorbutansäure</a:t>
            </a:r>
            <a:endParaRPr lang="de-DE" sz="1200" dirty="0">
              <a:solidFill>
                <a:schemeClr val="bg1">
                  <a:lumMod val="65000"/>
                </a:schemeClr>
              </a:solidFill>
              <a:latin typeface="+mj-lt"/>
            </a:endParaRPr>
          </a:p>
          <a:p>
            <a:r>
              <a:rPr lang="de-DE" sz="1200" dirty="0">
                <a:solidFill>
                  <a:schemeClr val="bg1">
                    <a:lumMod val="65000"/>
                  </a:schemeClr>
                </a:solidFill>
                <a:latin typeface="+mj-lt"/>
              </a:rPr>
              <a:t>PFHxA – </a:t>
            </a:r>
            <a:r>
              <a:rPr lang="de-DE" sz="1200" dirty="0" err="1">
                <a:solidFill>
                  <a:schemeClr val="bg1">
                    <a:lumMod val="65000"/>
                  </a:schemeClr>
                </a:solidFill>
                <a:latin typeface="+mj-lt"/>
              </a:rPr>
              <a:t>Perfluorhexansäure</a:t>
            </a:r>
            <a:endParaRPr lang="de-DE" sz="1200" dirty="0">
              <a:solidFill>
                <a:schemeClr val="bg1">
                  <a:lumMod val="65000"/>
                </a:schemeClr>
              </a:solidFill>
              <a:latin typeface="+mj-lt"/>
            </a:endParaRPr>
          </a:p>
          <a:p>
            <a:r>
              <a:rPr lang="de-DE" sz="1200" dirty="0">
                <a:solidFill>
                  <a:schemeClr val="bg1">
                    <a:lumMod val="65000"/>
                  </a:schemeClr>
                </a:solidFill>
                <a:latin typeface="+mj-lt"/>
              </a:rPr>
              <a:t>PFOA – </a:t>
            </a:r>
            <a:r>
              <a:rPr lang="de-DE" sz="1200" dirty="0" err="1">
                <a:solidFill>
                  <a:schemeClr val="bg1">
                    <a:lumMod val="65000"/>
                  </a:schemeClr>
                </a:solidFill>
                <a:latin typeface="+mj-lt"/>
              </a:rPr>
              <a:t>Perfluoroctansäure</a:t>
            </a:r>
            <a:r>
              <a:rPr lang="de-DE" sz="1200" dirty="0">
                <a:solidFill>
                  <a:schemeClr val="bg1">
                    <a:lumMod val="65000"/>
                  </a:schemeClr>
                </a:solidFill>
                <a:latin typeface="+mj-lt"/>
              </a:rPr>
              <a:t> </a:t>
            </a:r>
          </a:p>
        </p:txBody>
      </p:sp>
      <p:sp>
        <p:nvSpPr>
          <p:cNvPr id="117" name="Rechteck 116">
            <a:extLst>
              <a:ext uri="{FF2B5EF4-FFF2-40B4-BE49-F238E27FC236}">
                <a16:creationId xmlns:a16="http://schemas.microsoft.com/office/drawing/2014/main" id="{F8906D38-83E2-47E8-A494-C6E4DB4E6571}"/>
              </a:ext>
            </a:extLst>
          </p:cNvPr>
          <p:cNvSpPr/>
          <p:nvPr/>
        </p:nvSpPr>
        <p:spPr>
          <a:xfrm>
            <a:off x="395007" y="6351131"/>
            <a:ext cx="4555651" cy="246221"/>
          </a:xfrm>
          <a:prstGeom prst="rect">
            <a:avLst/>
          </a:prstGeom>
        </p:spPr>
        <p:txBody>
          <a:bodyPr wrap="square">
            <a:spAutoFit/>
          </a:bodyPr>
          <a:lstStyle/>
          <a:p>
            <a:r>
              <a:rPr lang="en-GB" sz="1000" dirty="0">
                <a:solidFill>
                  <a:schemeClr val="bg1">
                    <a:lumMod val="65000"/>
                  </a:schemeClr>
                </a:solidFill>
                <a:latin typeface="+mj-lt"/>
              </a:rPr>
              <a:t>Source: Stefan Kacan, UBA 2023</a:t>
            </a:r>
          </a:p>
        </p:txBody>
      </p:sp>
    </p:spTree>
    <p:extLst>
      <p:ext uri="{BB962C8B-B14F-4D97-AF65-F5344CB8AC3E}">
        <p14:creationId xmlns:p14="http://schemas.microsoft.com/office/powerpoint/2010/main" val="2119817824"/>
      </p:ext>
    </p:extLst>
  </p:cSld>
  <p:clrMapOvr>
    <a:masterClrMapping/>
  </p:clrMapOvr>
</p:sld>
</file>

<file path=ppt/theme/theme1.xml><?xml version="1.0" encoding="utf-8"?>
<a:theme xmlns:a="http://schemas.openxmlformats.org/drawingml/2006/main" name="Präsentation blau">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a:majorFont>
        <a:latin typeface="Calibri"/>
        <a:ea typeface=""/>
        <a:cs typeface=""/>
      </a:majorFont>
      <a:minorFont>
        <a:latin typeface="Cambr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9A634C0F8990B4FA5A28423CE7FB4A9" ma:contentTypeVersion="1" ma:contentTypeDescription="Ein neues Dokument erstellen." ma:contentTypeScope="" ma:versionID="80fdba8696c7200d02d238ec7ae41c6c">
  <xsd:schema xmlns:xsd="http://www.w3.org/2001/XMLSchema" xmlns:xs="http://www.w3.org/2001/XMLSchema" xmlns:p="http://schemas.microsoft.com/office/2006/metadata/properties" targetNamespace="http://schemas.microsoft.com/office/2006/metadata/properties" ma:root="true" ma:fieldsID="1ee45120d40117fbde3e73d11faa34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7A963F-5FB0-45B0-A9F2-2C39C5EFE047}">
  <ds:schemaRefs>
    <ds:schemaRef ds:uri="http://schemas.microsoft.com/sharepoint/v3/contenttype/forms"/>
  </ds:schemaRefs>
</ds:datastoreItem>
</file>

<file path=customXml/itemProps2.xml><?xml version="1.0" encoding="utf-8"?>
<ds:datastoreItem xmlns:ds="http://schemas.openxmlformats.org/officeDocument/2006/customXml" ds:itemID="{A768574F-9C6E-4121-8A44-A1DB1D709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A9F97D0-CAB1-47C4-8874-4CB3A054FEE1}">
  <ds:schemaRef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1574</Words>
  <Application>Microsoft Office PowerPoint</Application>
  <PresentationFormat>Breitbild</PresentationFormat>
  <Paragraphs>369</Paragraphs>
  <Slides>18</Slides>
  <Notes>18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18</vt:i4>
      </vt:variant>
    </vt:vector>
  </HeadingPairs>
  <TitlesOfParts>
    <vt:vector size="27" baseType="lpstr">
      <vt:lpstr>Arial</vt:lpstr>
      <vt:lpstr>Calibri</vt:lpstr>
      <vt:lpstr>Cambria</vt:lpstr>
      <vt:lpstr>Meta Offc</vt:lpstr>
      <vt:lpstr>Symbol</vt:lpstr>
      <vt:lpstr>Times New Roman</vt:lpstr>
      <vt:lpstr>Verdana</vt:lpstr>
      <vt:lpstr>Wingdings</vt:lpstr>
      <vt:lpstr>Präsentation blau</vt:lpstr>
      <vt:lpstr> 19. Trinkwasserfachtagung Donaueschingen</vt:lpstr>
      <vt:lpstr>Ewigkeitschemikalien – Gekommen um zu bleiben</vt:lpstr>
      <vt:lpstr>Ewigkeitschemikalien – Gekommen um zu bleiben</vt:lpstr>
      <vt:lpstr>Globales Interesse</vt:lpstr>
      <vt:lpstr>Gefährdungsbeurteilung - Überblick</vt:lpstr>
      <vt:lpstr>Gefährdungsbeurteilung - Gruppenansatz</vt:lpstr>
      <vt:lpstr>Gefährdungsbeurteilung - Gruppenansatz</vt:lpstr>
      <vt:lpstr>Monitoring</vt:lpstr>
      <vt:lpstr>PowerPoint-Präsentation</vt:lpstr>
      <vt:lpstr>Funktion und Verwendung von PFAS</vt:lpstr>
      <vt:lpstr>Funktion und Verwendung von PFAS</vt:lpstr>
      <vt:lpstr>Funktion und Verwendung von PFAS</vt:lpstr>
      <vt:lpstr>Funktion und Verwendung von PFAS</vt:lpstr>
      <vt:lpstr>Tonnagen und Emissionen</vt:lpstr>
      <vt:lpstr>Tonnagen und Emissionen</vt:lpstr>
      <vt:lpstr>Begründung für EU-weite Maßnahmen</vt:lpstr>
      <vt:lpstr>Fazit</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UBA_PPT</dc:title>
  <dc:creator>UBA</dc:creator>
  <cp:lastModifiedBy>Simone Zimmermann</cp:lastModifiedBy>
  <cp:revision>697</cp:revision>
  <cp:lastPrinted>2023-02-09T14:00:46Z</cp:lastPrinted>
  <dcterms:created xsi:type="dcterms:W3CDTF">2013-11-18T20:15:17Z</dcterms:created>
  <dcterms:modified xsi:type="dcterms:W3CDTF">2024-03-21T07:30:19Z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0x01010029A634C0F8990B4FA5A28423CE7FB4A9</vt:lpwstr>
  </property>
</Properties>
</file>